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4" r:id="rId2"/>
    <p:sldId id="311" r:id="rId3"/>
    <p:sldId id="294" r:id="rId4"/>
    <p:sldId id="292" r:id="rId5"/>
    <p:sldId id="293" r:id="rId6"/>
    <p:sldId id="313" r:id="rId7"/>
    <p:sldId id="315" r:id="rId8"/>
    <p:sldId id="316" r:id="rId9"/>
    <p:sldId id="344" r:id="rId10"/>
    <p:sldId id="318" r:id="rId11"/>
    <p:sldId id="340" r:id="rId12"/>
    <p:sldId id="339" r:id="rId13"/>
    <p:sldId id="317" r:id="rId14"/>
    <p:sldId id="320" r:id="rId15"/>
    <p:sldId id="321" r:id="rId16"/>
    <p:sldId id="329" r:id="rId17"/>
    <p:sldId id="341" r:id="rId18"/>
    <p:sldId id="342" r:id="rId19"/>
    <p:sldId id="343" r:id="rId20"/>
    <p:sldId id="335" r:id="rId21"/>
    <p:sldId id="319" r:id="rId22"/>
    <p:sldId id="324" r:id="rId23"/>
    <p:sldId id="361" r:id="rId24"/>
    <p:sldId id="325" r:id="rId25"/>
    <p:sldId id="328" r:id="rId26"/>
    <p:sldId id="362" r:id="rId27"/>
    <p:sldId id="366" r:id="rId28"/>
    <p:sldId id="322" r:id="rId29"/>
    <p:sldId id="323" r:id="rId30"/>
    <p:sldId id="334" r:id="rId31"/>
    <p:sldId id="364" r:id="rId32"/>
    <p:sldId id="337" r:id="rId33"/>
    <p:sldId id="330" r:id="rId34"/>
    <p:sldId id="256" r:id="rId35"/>
    <p:sldId id="333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chelle Palma" userId="976a2940d19eb21b" providerId="LiveId" clId="{3CDB40DD-B26A-49AE-9CF1-981AB7C2E617}"/>
    <pc:docChg chg="undo custSel delSld modSld sldOrd">
      <pc:chgData name="Mechelle Palma" userId="976a2940d19eb21b" providerId="LiveId" clId="{3CDB40DD-B26A-49AE-9CF1-981AB7C2E617}" dt="2024-01-20T08:46:40.317" v="154"/>
      <pc:docMkLst>
        <pc:docMk/>
      </pc:docMkLst>
      <pc:sldChg chg="ord">
        <pc:chgData name="Mechelle Palma" userId="976a2940d19eb21b" providerId="LiveId" clId="{3CDB40DD-B26A-49AE-9CF1-981AB7C2E617}" dt="2024-01-20T08:46:40.317" v="154"/>
        <pc:sldMkLst>
          <pc:docMk/>
          <pc:sldMk cId="386532810" sldId="256"/>
        </pc:sldMkLst>
      </pc:sldChg>
      <pc:sldChg chg="del">
        <pc:chgData name="Mechelle Palma" userId="976a2940d19eb21b" providerId="LiveId" clId="{3CDB40DD-B26A-49AE-9CF1-981AB7C2E617}" dt="2024-01-20T08:42:00.665" v="1" actId="47"/>
        <pc:sldMkLst>
          <pc:docMk/>
          <pc:sldMk cId="2849814539" sldId="300"/>
        </pc:sldMkLst>
      </pc:sldChg>
      <pc:sldChg chg="del">
        <pc:chgData name="Mechelle Palma" userId="976a2940d19eb21b" providerId="LiveId" clId="{3CDB40DD-B26A-49AE-9CF1-981AB7C2E617}" dt="2024-01-20T08:42:01.098" v="2" actId="47"/>
        <pc:sldMkLst>
          <pc:docMk/>
          <pc:sldMk cId="3976964517" sldId="301"/>
        </pc:sldMkLst>
      </pc:sldChg>
      <pc:sldChg chg="del">
        <pc:chgData name="Mechelle Palma" userId="976a2940d19eb21b" providerId="LiveId" clId="{3CDB40DD-B26A-49AE-9CF1-981AB7C2E617}" dt="2024-01-20T08:42:00.031" v="0" actId="47"/>
        <pc:sldMkLst>
          <pc:docMk/>
          <pc:sldMk cId="2947391616" sldId="302"/>
        </pc:sldMkLst>
      </pc:sldChg>
      <pc:sldChg chg="del">
        <pc:chgData name="Mechelle Palma" userId="976a2940d19eb21b" providerId="LiveId" clId="{3CDB40DD-B26A-49AE-9CF1-981AB7C2E617}" dt="2024-01-20T08:46:35.698" v="152" actId="47"/>
        <pc:sldMkLst>
          <pc:docMk/>
          <pc:sldMk cId="1347745147" sldId="304"/>
        </pc:sldMkLst>
      </pc:sldChg>
      <pc:sldChg chg="del">
        <pc:chgData name="Mechelle Palma" userId="976a2940d19eb21b" providerId="LiveId" clId="{3CDB40DD-B26A-49AE-9CF1-981AB7C2E617}" dt="2024-01-20T08:46:35.698" v="152" actId="47"/>
        <pc:sldMkLst>
          <pc:docMk/>
          <pc:sldMk cId="403462091" sldId="305"/>
        </pc:sldMkLst>
      </pc:sldChg>
      <pc:sldChg chg="del">
        <pc:chgData name="Mechelle Palma" userId="976a2940d19eb21b" providerId="LiveId" clId="{3CDB40DD-B26A-49AE-9CF1-981AB7C2E617}" dt="2024-01-20T08:46:35.698" v="152" actId="47"/>
        <pc:sldMkLst>
          <pc:docMk/>
          <pc:sldMk cId="826024581" sldId="306"/>
        </pc:sldMkLst>
      </pc:sldChg>
      <pc:sldChg chg="del">
        <pc:chgData name="Mechelle Palma" userId="976a2940d19eb21b" providerId="LiveId" clId="{3CDB40DD-B26A-49AE-9CF1-981AB7C2E617}" dt="2024-01-20T08:46:29.018" v="150" actId="47"/>
        <pc:sldMkLst>
          <pc:docMk/>
          <pc:sldMk cId="4246164674" sldId="308"/>
        </pc:sldMkLst>
      </pc:sldChg>
      <pc:sldChg chg="del">
        <pc:chgData name="Mechelle Palma" userId="976a2940d19eb21b" providerId="LiveId" clId="{3CDB40DD-B26A-49AE-9CF1-981AB7C2E617}" dt="2024-01-20T08:46:29.827" v="151" actId="47"/>
        <pc:sldMkLst>
          <pc:docMk/>
          <pc:sldMk cId="4084360833" sldId="310"/>
        </pc:sldMkLst>
      </pc:sldChg>
      <pc:sldChg chg="del">
        <pc:chgData name="Mechelle Palma" userId="976a2940d19eb21b" providerId="LiveId" clId="{3CDB40DD-B26A-49AE-9CF1-981AB7C2E617}" dt="2024-01-20T08:46:35.698" v="152" actId="47"/>
        <pc:sldMkLst>
          <pc:docMk/>
          <pc:sldMk cId="2249977587" sldId="312"/>
        </pc:sldMkLst>
      </pc:sldChg>
      <pc:sldChg chg="ord">
        <pc:chgData name="Mechelle Palma" userId="976a2940d19eb21b" providerId="LiveId" clId="{3CDB40DD-B26A-49AE-9CF1-981AB7C2E617}" dt="2024-01-20T08:42:26.074" v="11" actId="20578"/>
        <pc:sldMkLst>
          <pc:docMk/>
          <pc:sldMk cId="1252681513" sldId="315"/>
        </pc:sldMkLst>
      </pc:sldChg>
      <pc:sldChg chg="del">
        <pc:chgData name="Mechelle Palma" userId="976a2940d19eb21b" providerId="LiveId" clId="{3CDB40DD-B26A-49AE-9CF1-981AB7C2E617}" dt="2024-01-20T08:46:28.148" v="149" actId="47"/>
        <pc:sldMkLst>
          <pc:docMk/>
          <pc:sldMk cId="486043398" sldId="327"/>
        </pc:sldMkLst>
      </pc:sldChg>
      <pc:sldChg chg="del">
        <pc:chgData name="Mechelle Palma" userId="976a2940d19eb21b" providerId="LiveId" clId="{3CDB40DD-B26A-49AE-9CF1-981AB7C2E617}" dt="2024-01-20T08:46:26.193" v="147" actId="47"/>
        <pc:sldMkLst>
          <pc:docMk/>
          <pc:sldMk cId="4030881480" sldId="331"/>
        </pc:sldMkLst>
      </pc:sldChg>
      <pc:sldChg chg="del">
        <pc:chgData name="Mechelle Palma" userId="976a2940d19eb21b" providerId="LiveId" clId="{3CDB40DD-B26A-49AE-9CF1-981AB7C2E617}" dt="2024-01-20T08:46:27.275" v="148" actId="47"/>
        <pc:sldMkLst>
          <pc:docMk/>
          <pc:sldMk cId="114047676" sldId="332"/>
        </pc:sldMkLst>
      </pc:sldChg>
      <pc:sldChg chg="modSp mod">
        <pc:chgData name="Mechelle Palma" userId="976a2940d19eb21b" providerId="LiveId" clId="{3CDB40DD-B26A-49AE-9CF1-981AB7C2E617}" dt="2024-01-20T08:45:04.047" v="109" actId="20577"/>
        <pc:sldMkLst>
          <pc:docMk/>
          <pc:sldMk cId="946335457" sldId="335"/>
        </pc:sldMkLst>
        <pc:spChg chg="mod">
          <ac:chgData name="Mechelle Palma" userId="976a2940d19eb21b" providerId="LiveId" clId="{3CDB40DD-B26A-49AE-9CF1-981AB7C2E617}" dt="2024-01-20T08:45:04.047" v="109" actId="20577"/>
          <ac:spMkLst>
            <pc:docMk/>
            <pc:sldMk cId="946335457" sldId="335"/>
            <ac:spMk id="3" creationId="{DD881B7F-E685-63C3-C644-6A69047C8743}"/>
          </ac:spMkLst>
        </pc:spChg>
      </pc:sldChg>
      <pc:sldChg chg="del">
        <pc:chgData name="Mechelle Palma" userId="976a2940d19eb21b" providerId="LiveId" clId="{3CDB40DD-B26A-49AE-9CF1-981AB7C2E617}" dt="2024-01-20T08:46:25.122" v="146" actId="47"/>
        <pc:sldMkLst>
          <pc:docMk/>
          <pc:sldMk cId="192279288" sldId="336"/>
        </pc:sldMkLst>
      </pc:sldChg>
      <pc:sldChg chg="modSp mod">
        <pc:chgData name="Mechelle Palma" userId="976a2940d19eb21b" providerId="LiveId" clId="{3CDB40DD-B26A-49AE-9CF1-981AB7C2E617}" dt="2024-01-20T08:46:15.715" v="143" actId="20577"/>
        <pc:sldMkLst>
          <pc:docMk/>
          <pc:sldMk cId="3585474769" sldId="337"/>
        </pc:sldMkLst>
        <pc:spChg chg="mod">
          <ac:chgData name="Mechelle Palma" userId="976a2940d19eb21b" providerId="LiveId" clId="{3CDB40DD-B26A-49AE-9CF1-981AB7C2E617}" dt="2024-01-20T08:46:15.715" v="143" actId="20577"/>
          <ac:spMkLst>
            <pc:docMk/>
            <pc:sldMk cId="3585474769" sldId="337"/>
            <ac:spMk id="11" creationId="{3B5AEB9A-9036-D581-D935-9E3DBA907DC7}"/>
          </ac:spMkLst>
        </pc:spChg>
        <pc:graphicFrameChg chg="modGraphic">
          <ac:chgData name="Mechelle Palma" userId="976a2940d19eb21b" providerId="LiveId" clId="{3CDB40DD-B26A-49AE-9CF1-981AB7C2E617}" dt="2024-01-20T08:45:57.209" v="118" actId="2166"/>
          <ac:graphicFrameMkLst>
            <pc:docMk/>
            <pc:sldMk cId="3585474769" sldId="337"/>
            <ac:graphicFrameMk id="10" creationId="{D9E6E2F7-F32F-9E00-FCB5-75C72A25E6F4}"/>
          </ac:graphicFrameMkLst>
        </pc:graphicFrameChg>
      </pc:sldChg>
      <pc:sldChg chg="del">
        <pc:chgData name="Mechelle Palma" userId="976a2940d19eb21b" providerId="LiveId" clId="{3CDB40DD-B26A-49AE-9CF1-981AB7C2E617}" dt="2024-01-20T08:42:01.656" v="3" actId="47"/>
        <pc:sldMkLst>
          <pc:docMk/>
          <pc:sldMk cId="1691933956" sldId="338"/>
        </pc:sldMkLst>
      </pc:sldChg>
      <pc:sldChg chg="modSp mod">
        <pc:chgData name="Mechelle Palma" userId="976a2940d19eb21b" providerId="LiveId" clId="{3CDB40DD-B26A-49AE-9CF1-981AB7C2E617}" dt="2024-01-20T08:43:07.846" v="35" actId="20577"/>
        <pc:sldMkLst>
          <pc:docMk/>
          <pc:sldMk cId="3190049046" sldId="339"/>
        </pc:sldMkLst>
        <pc:spChg chg="mod">
          <ac:chgData name="Mechelle Palma" userId="976a2940d19eb21b" providerId="LiveId" clId="{3CDB40DD-B26A-49AE-9CF1-981AB7C2E617}" dt="2024-01-20T08:43:07.846" v="35" actId="20577"/>
          <ac:spMkLst>
            <pc:docMk/>
            <pc:sldMk cId="3190049046" sldId="339"/>
            <ac:spMk id="3" creationId="{22917375-2CEB-0A96-186D-84DCF9159CC6}"/>
          </ac:spMkLst>
        </pc:spChg>
      </pc:sldChg>
      <pc:sldChg chg="modSp mod">
        <pc:chgData name="Mechelle Palma" userId="976a2940d19eb21b" providerId="LiveId" clId="{3CDB40DD-B26A-49AE-9CF1-981AB7C2E617}" dt="2024-01-20T08:44:15.303" v="95" actId="20577"/>
        <pc:sldMkLst>
          <pc:docMk/>
          <pc:sldMk cId="1402189037" sldId="341"/>
        </pc:sldMkLst>
        <pc:spChg chg="mod">
          <ac:chgData name="Mechelle Palma" userId="976a2940d19eb21b" providerId="LiveId" clId="{3CDB40DD-B26A-49AE-9CF1-981AB7C2E617}" dt="2024-01-20T08:44:15.303" v="95" actId="20577"/>
          <ac:spMkLst>
            <pc:docMk/>
            <pc:sldMk cId="1402189037" sldId="341"/>
            <ac:spMk id="3" creationId="{DD881B7F-E685-63C3-C644-6A69047C8743}"/>
          </ac:spMkLst>
        </pc:spChg>
      </pc:sldChg>
      <pc:sldChg chg="del">
        <pc:chgData name="Mechelle Palma" userId="976a2940d19eb21b" providerId="LiveId" clId="{3CDB40DD-B26A-49AE-9CF1-981AB7C2E617}" dt="2024-01-20T08:42:21.840" v="6" actId="47"/>
        <pc:sldMkLst>
          <pc:docMk/>
          <pc:sldMk cId="607736684" sldId="345"/>
        </pc:sldMkLst>
      </pc:sldChg>
      <pc:sldChg chg="del">
        <pc:chgData name="Mechelle Palma" userId="976a2940d19eb21b" providerId="LiveId" clId="{3CDB40DD-B26A-49AE-9CF1-981AB7C2E617}" dt="2024-01-20T08:42:22.187" v="7" actId="47"/>
        <pc:sldMkLst>
          <pc:docMk/>
          <pc:sldMk cId="4170695895" sldId="346"/>
        </pc:sldMkLst>
      </pc:sldChg>
      <pc:sldChg chg="del">
        <pc:chgData name="Mechelle Palma" userId="976a2940d19eb21b" providerId="LiveId" clId="{3CDB40DD-B26A-49AE-9CF1-981AB7C2E617}" dt="2024-01-20T08:42:22.700" v="8" actId="47"/>
        <pc:sldMkLst>
          <pc:docMk/>
          <pc:sldMk cId="4192435707" sldId="347"/>
        </pc:sldMkLst>
      </pc:sldChg>
      <pc:sldChg chg="del">
        <pc:chgData name="Mechelle Palma" userId="976a2940d19eb21b" providerId="LiveId" clId="{3CDB40DD-B26A-49AE-9CF1-981AB7C2E617}" dt="2024-01-20T08:42:29.657" v="12" actId="47"/>
        <pc:sldMkLst>
          <pc:docMk/>
          <pc:sldMk cId="1546577410" sldId="348"/>
        </pc:sldMkLst>
      </pc:sldChg>
      <pc:sldChg chg="del">
        <pc:chgData name="Mechelle Palma" userId="976a2940d19eb21b" providerId="LiveId" clId="{3CDB40DD-B26A-49AE-9CF1-981AB7C2E617}" dt="2024-01-20T08:42:32.089" v="13" actId="47"/>
        <pc:sldMkLst>
          <pc:docMk/>
          <pc:sldMk cId="2151095583" sldId="349"/>
        </pc:sldMkLst>
      </pc:sldChg>
      <pc:sldChg chg="del">
        <pc:chgData name="Mechelle Palma" userId="976a2940d19eb21b" providerId="LiveId" clId="{3CDB40DD-B26A-49AE-9CF1-981AB7C2E617}" dt="2024-01-20T08:42:33.930" v="14" actId="47"/>
        <pc:sldMkLst>
          <pc:docMk/>
          <pc:sldMk cId="546388793" sldId="350"/>
        </pc:sldMkLst>
      </pc:sldChg>
      <pc:sldChg chg="del">
        <pc:chgData name="Mechelle Palma" userId="976a2940d19eb21b" providerId="LiveId" clId="{3CDB40DD-B26A-49AE-9CF1-981AB7C2E617}" dt="2024-01-20T08:42:34.408" v="15" actId="47"/>
        <pc:sldMkLst>
          <pc:docMk/>
          <pc:sldMk cId="1869243832" sldId="351"/>
        </pc:sldMkLst>
      </pc:sldChg>
      <pc:sldChg chg="del">
        <pc:chgData name="Mechelle Palma" userId="976a2940d19eb21b" providerId="LiveId" clId="{3CDB40DD-B26A-49AE-9CF1-981AB7C2E617}" dt="2024-01-20T08:42:35.269" v="16" actId="47"/>
        <pc:sldMkLst>
          <pc:docMk/>
          <pc:sldMk cId="2560022857" sldId="352"/>
        </pc:sldMkLst>
      </pc:sldChg>
      <pc:sldChg chg="del">
        <pc:chgData name="Mechelle Palma" userId="976a2940d19eb21b" providerId="LiveId" clId="{3CDB40DD-B26A-49AE-9CF1-981AB7C2E617}" dt="2024-01-20T08:42:36.202" v="17" actId="47"/>
        <pc:sldMkLst>
          <pc:docMk/>
          <pc:sldMk cId="851227248" sldId="353"/>
        </pc:sldMkLst>
      </pc:sldChg>
      <pc:sldChg chg="del">
        <pc:chgData name="Mechelle Palma" userId="976a2940d19eb21b" providerId="LiveId" clId="{3CDB40DD-B26A-49AE-9CF1-981AB7C2E617}" dt="2024-01-20T08:42:36.734" v="18" actId="47"/>
        <pc:sldMkLst>
          <pc:docMk/>
          <pc:sldMk cId="1125531577" sldId="354"/>
        </pc:sldMkLst>
      </pc:sldChg>
      <pc:sldChg chg="del">
        <pc:chgData name="Mechelle Palma" userId="976a2940d19eb21b" providerId="LiveId" clId="{3CDB40DD-B26A-49AE-9CF1-981AB7C2E617}" dt="2024-01-20T08:42:37.302" v="19" actId="47"/>
        <pc:sldMkLst>
          <pc:docMk/>
          <pc:sldMk cId="2700689531" sldId="355"/>
        </pc:sldMkLst>
      </pc:sldChg>
      <pc:sldChg chg="del">
        <pc:chgData name="Mechelle Palma" userId="976a2940d19eb21b" providerId="LiveId" clId="{3CDB40DD-B26A-49AE-9CF1-981AB7C2E617}" dt="2024-01-20T08:42:37.902" v="20" actId="47"/>
        <pc:sldMkLst>
          <pc:docMk/>
          <pc:sldMk cId="2848470511" sldId="356"/>
        </pc:sldMkLst>
      </pc:sldChg>
      <pc:sldChg chg="del">
        <pc:chgData name="Mechelle Palma" userId="976a2940d19eb21b" providerId="LiveId" clId="{3CDB40DD-B26A-49AE-9CF1-981AB7C2E617}" dt="2024-01-20T08:42:38.492" v="21" actId="47"/>
        <pc:sldMkLst>
          <pc:docMk/>
          <pc:sldMk cId="2985289465" sldId="357"/>
        </pc:sldMkLst>
      </pc:sldChg>
      <pc:sldChg chg="del">
        <pc:chgData name="Mechelle Palma" userId="976a2940d19eb21b" providerId="LiveId" clId="{3CDB40DD-B26A-49AE-9CF1-981AB7C2E617}" dt="2024-01-20T08:42:39.265" v="22" actId="47"/>
        <pc:sldMkLst>
          <pc:docMk/>
          <pc:sldMk cId="4254777225" sldId="358"/>
        </pc:sldMkLst>
      </pc:sldChg>
      <pc:sldChg chg="del">
        <pc:chgData name="Mechelle Palma" userId="976a2940d19eb21b" providerId="LiveId" clId="{3CDB40DD-B26A-49AE-9CF1-981AB7C2E617}" dt="2024-01-20T08:42:40.271" v="23" actId="47"/>
        <pc:sldMkLst>
          <pc:docMk/>
          <pc:sldMk cId="1706414711" sldId="359"/>
        </pc:sldMkLst>
      </pc:sldChg>
      <pc:sldChg chg="del">
        <pc:chgData name="Mechelle Palma" userId="976a2940d19eb21b" providerId="LiveId" clId="{3CDB40DD-B26A-49AE-9CF1-981AB7C2E617}" dt="2024-01-20T08:42:42.174" v="24" actId="47"/>
        <pc:sldMkLst>
          <pc:docMk/>
          <pc:sldMk cId="3611028496" sldId="360"/>
        </pc:sldMkLst>
      </pc:sldChg>
      <pc:sldChg chg="del">
        <pc:chgData name="Mechelle Palma" userId="976a2940d19eb21b" providerId="LiveId" clId="{3CDB40DD-B26A-49AE-9CF1-981AB7C2E617}" dt="2024-01-20T08:45:27.671" v="110" actId="47"/>
        <pc:sldMkLst>
          <pc:docMk/>
          <pc:sldMk cId="3607112114" sldId="363"/>
        </pc:sldMkLst>
      </pc:sldChg>
      <pc:sldChg chg="del">
        <pc:chgData name="Mechelle Palma" userId="976a2940d19eb21b" providerId="LiveId" clId="{3CDB40DD-B26A-49AE-9CF1-981AB7C2E617}" dt="2024-01-20T08:46:19.828" v="144" actId="47"/>
        <pc:sldMkLst>
          <pc:docMk/>
          <pc:sldMk cId="613696654" sldId="365"/>
        </pc:sldMkLst>
      </pc:sldChg>
      <pc:sldChg chg="del">
        <pc:chgData name="Mechelle Palma" userId="976a2940d19eb21b" providerId="LiveId" clId="{3CDB40DD-B26A-49AE-9CF1-981AB7C2E617}" dt="2024-01-20T08:46:22.185" v="145" actId="47"/>
        <pc:sldMkLst>
          <pc:docMk/>
          <pc:sldMk cId="3601152820" sldId="367"/>
        </pc:sldMkLst>
      </pc:sldChg>
      <pc:sldChg chg="del">
        <pc:chgData name="Mechelle Palma" userId="976a2940d19eb21b" providerId="LiveId" clId="{3CDB40DD-B26A-49AE-9CF1-981AB7C2E617}" dt="2024-01-20T08:42:02.854" v="5" actId="47"/>
        <pc:sldMkLst>
          <pc:docMk/>
          <pc:sldMk cId="2673822856" sldId="368"/>
        </pc:sldMkLst>
      </pc:sldChg>
      <pc:sldChg chg="del">
        <pc:chgData name="Mechelle Palma" userId="976a2940d19eb21b" providerId="LiveId" clId="{3CDB40DD-B26A-49AE-9CF1-981AB7C2E617}" dt="2024-01-20T08:42:02.114" v="4" actId="47"/>
        <pc:sldMkLst>
          <pc:docMk/>
          <pc:sldMk cId="4022685089" sldId="36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9B8F4-F85A-2114-5C1D-7D2F0387AC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ED7EEE-445B-4694-6DC8-98E884C97D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25225B-8775-F0EA-AB49-923CB656C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4ACE-7945-4B83-9A12-9049EB0BA384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0FA51-F14A-4AE0-F354-6263710E9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66F0F-6D5E-1DC6-8E7E-FBA8E544E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2F421-A057-422D-A2FE-730DC8CCB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890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1CA1B-AF0B-9E6D-DD25-3218F3307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FE07C-61D6-E505-E026-247022D70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97615-02F1-CC1A-2FED-2C60416F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4ACE-7945-4B83-9A12-9049EB0BA384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9E0EC-6AC6-3A4A-65A4-C99435A2D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E3882-7DCB-E67A-8ABD-A296E2E90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2F421-A057-422D-A2FE-730DC8CCB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664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769E6-F63E-11CA-A524-2C7D78543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E90311-F821-886B-9B14-50FEC81CC5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D5678-33C6-5375-3927-7A95BFD58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4ACE-7945-4B83-9A12-9049EB0BA384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A50665-A5C4-9C90-929D-7C2C33634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BEF15-2170-2401-3185-F2392EA42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2F421-A057-422D-A2FE-730DC8CCB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165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5A929-FC41-3C00-1F9A-D174B3DF3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AB2DC-A755-B4C8-DF9B-4CD2655AEF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FDBF6D-D8BD-C52B-AB76-935B2FC5A5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0E9FC8-A398-A0F1-A74A-9416588D3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4ACE-7945-4B83-9A12-9049EB0BA384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EDB1C9-A925-4D1C-B3AC-CFD3DC62E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9582F-C7EA-ED58-1E06-D30125C48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2F421-A057-422D-A2FE-730DC8CCB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442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C11F3-301B-6951-2718-5E2B8135D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FDF2A2-EB29-8D7B-CD4D-32C09DF56D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145E33-43A2-37D0-A4CD-3D39C38F69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A370C8-F431-B7C8-6414-865EB4283A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D40BAC-26F9-D2A8-3118-DBD9704DDA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5CFCBD-E904-FB75-3FF3-12A623520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4ACE-7945-4B83-9A12-9049EB0BA384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0A65AC-FFCC-DDC1-CE13-0B0FD497B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997C31-7B3D-CD1E-20EF-D11ED56A9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2F421-A057-422D-A2FE-730DC8CCB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532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DC31D-2CBB-21B6-9C0D-16B36C8BA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6392E7-B2C1-8D9D-5366-100C7D80A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4ACE-7945-4B83-9A12-9049EB0BA384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A5C3BD-9CFF-57AD-9C0E-8CB346669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BACB34-47DC-D63A-8310-4BAE9C954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2F421-A057-422D-A2FE-730DC8CCB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08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08A8E5-A5F8-A5F0-FC90-32C1405FB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4ACE-7945-4B83-9A12-9049EB0BA384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AB1EA2-8D98-906A-F375-55AE6F413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6DAD67-1631-7285-6C63-A595178A5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2F421-A057-422D-A2FE-730DC8CCB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041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B2180-A33D-8762-52C7-076503346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46AAB-F9E8-6998-7095-0E2736FAD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3EA4D-1BDE-C669-0D73-D60C9B100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0415CB-8415-A49F-ABAA-22721CE49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4ACE-7945-4B83-9A12-9049EB0BA384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52071E-3B05-FE84-9F6C-642683609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68B7EB-6A03-C256-A7D2-9F19B1B88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2F421-A057-422D-A2FE-730DC8CCB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467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D6970-47D0-02ED-37FE-75AA12AAC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1A190D-4824-512E-5656-290A9A7905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4B626D-04E8-364D-7E6E-0D98D1F82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00AB28-F3A9-664A-2B11-BF0876B0A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4ACE-7945-4B83-9A12-9049EB0BA384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8C4445-DA49-A45F-9172-5E6C7DFEF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10F6B8-3801-4E33-624B-585EAEDC9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2F421-A057-422D-A2FE-730DC8CCB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41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CB83-DC96-FA22-218B-455E5EF2C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D9BCAD-7513-0681-3F01-08F7BDCE0F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FE0F1-FEA9-CA38-D19C-27E661701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4ACE-7945-4B83-9A12-9049EB0BA384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F4B31-D9C4-FC36-4ABE-B87D1E5A4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BEF0E-D945-0132-563A-4FBAF93B1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2F421-A057-422D-A2FE-730DC8CCB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24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E79987-F421-388B-CDBE-5BEA09C1D1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3D05DE-5D71-9DF0-1635-0261480353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A9E1C-DED1-3412-9B3F-F817BA90F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4ACE-7945-4B83-9A12-9049EB0BA384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8B532-7575-D051-CC07-681E58B93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53AD7-45FF-3C3B-DD33-E848BE4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2F421-A057-422D-A2FE-730DC8CCB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614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C02F91-D08F-75A6-F976-3C5F721BE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6B27A-B9E1-9ABB-6FB9-FBF8C62EA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B7047-741A-35D3-8EC3-3CD1810FD7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84ACE-7945-4B83-9A12-9049EB0BA384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5EBBB-F465-1BFD-C297-1EC33BC9BB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C8EB6-6E14-1ACA-05A6-1934A644C8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2F421-A057-422D-A2FE-730DC8CCB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25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DAE80B36-55C3-4C9F-DF46-6B294DD5C7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F46C20F-42EB-B748-6015-E8C6478DA4D1}"/>
              </a:ext>
            </a:extLst>
          </p:cNvPr>
          <p:cNvSpPr/>
          <p:nvPr/>
        </p:nvSpPr>
        <p:spPr>
          <a:xfrm>
            <a:off x="7274795" y="701324"/>
            <a:ext cx="29209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5400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hnschrift SemiBold SemiConden" panose="020B0502040204020203" pitchFamily="34" charset="0"/>
              </a:rPr>
              <a:t>WELCOME</a:t>
            </a:r>
            <a:endParaRPr lang="en-US" sz="5400" b="1" cap="none" spc="5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316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EB7D0F6-0B07-44DA-25F2-9E215DA105A2}"/>
              </a:ext>
            </a:extLst>
          </p:cNvPr>
          <p:cNvSpPr/>
          <p:nvPr/>
        </p:nvSpPr>
        <p:spPr>
          <a:xfrm>
            <a:off x="0" y="0"/>
            <a:ext cx="6786283" cy="15763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1FC56D-8261-9973-8921-6D1A26C47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827" y="239713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b="1">
                <a:latin typeface="Bahnschrift SemiBold SemiConden" panose="020B0502040204020203" pitchFamily="34" charset="0"/>
                <a:cs typeface="Aharoni" panose="02010803020104030203" pitchFamily="2" charset="-79"/>
              </a:rPr>
              <a:t>AGENDA</a:t>
            </a:r>
          </a:p>
        </p:txBody>
      </p:sp>
      <p:pic>
        <p:nvPicPr>
          <p:cNvPr id="8" name="Picture 7" descr="A picture containing text, painted&#10;&#10;Description automatically generated">
            <a:extLst>
              <a:ext uri="{FF2B5EF4-FFF2-40B4-BE49-F238E27FC236}">
                <a16:creationId xmlns:a16="http://schemas.microsoft.com/office/drawing/2014/main" id="{D14F740F-2B68-AD2A-6705-017100E69E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462" y="198149"/>
            <a:ext cx="1147175" cy="11471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E8F398-53D2-88FB-7CF9-6F06183A30F4}"/>
              </a:ext>
            </a:extLst>
          </p:cNvPr>
          <p:cNvSpPr txBox="1"/>
          <p:nvPr/>
        </p:nvSpPr>
        <p:spPr>
          <a:xfrm>
            <a:off x="705360" y="2182091"/>
            <a:ext cx="572539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What is Lifestyle Medicine Solutions?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Program Curriculum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Program Schedule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Program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Program Costing</a:t>
            </a:r>
          </a:p>
        </p:txBody>
      </p:sp>
      <p:pic>
        <p:nvPicPr>
          <p:cNvPr id="13" name="Content Placeholder 12" descr="A couple of women jogging on a bridge over a body of water&#10;&#10;Description automatically generated with low confidence">
            <a:extLst>
              <a:ext uri="{FF2B5EF4-FFF2-40B4-BE49-F238E27FC236}">
                <a16:creationId xmlns:a16="http://schemas.microsoft.com/office/drawing/2014/main" id="{50039F79-5ED2-58A0-B68A-B48F253A8E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7"/>
          <a:stretch/>
        </p:blipFill>
        <p:spPr>
          <a:xfrm>
            <a:off x="6786283" y="0"/>
            <a:ext cx="5405717" cy="6858000"/>
          </a:xfrm>
        </p:spPr>
      </p:pic>
    </p:spTree>
    <p:extLst>
      <p:ext uri="{BB962C8B-B14F-4D97-AF65-F5344CB8AC3E}">
        <p14:creationId xmlns:p14="http://schemas.microsoft.com/office/powerpoint/2010/main" val="2227075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0F633-CDE0-B89F-B844-548ECE7BA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BBA73-0A8E-6D5C-A121-C684337AF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F08AB1-FCAA-4A43-B5BD-0364F48907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581" t="23182" r="15113" b="7576"/>
          <a:stretch/>
        </p:blipFill>
        <p:spPr>
          <a:xfrm>
            <a:off x="1620981" y="0"/>
            <a:ext cx="8801101" cy="668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200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56EB6-2C9C-3F92-8E49-F46078625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64F2C-B70F-2CA0-E4C3-C3207C648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A4319E-5275-1313-22E1-49111F8C1C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54" t="21364" r="19120" b="6667"/>
          <a:stretch/>
        </p:blipFill>
        <p:spPr>
          <a:xfrm>
            <a:off x="561110" y="-1"/>
            <a:ext cx="10515600" cy="678656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030E390-23B4-FF9C-73BE-9A2C16A34FFD}"/>
              </a:ext>
            </a:extLst>
          </p:cNvPr>
          <p:cNvSpPr/>
          <p:nvPr/>
        </p:nvSpPr>
        <p:spPr>
          <a:xfrm>
            <a:off x="1115290" y="976745"/>
            <a:ext cx="2001983" cy="7139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866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festyle Retreat Medicine Terrigal, Central Coast">
            <a:extLst>
              <a:ext uri="{FF2B5EF4-FFF2-40B4-BE49-F238E27FC236}">
                <a16:creationId xmlns:a16="http://schemas.microsoft.com/office/drawing/2014/main" id="{4A0A1CE6-AD1D-9052-099E-8460DF364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392" y="2483426"/>
            <a:ext cx="5354435" cy="448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51A569-BEC1-CFF9-D034-28CCC7E84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accent5">
                    <a:lumMod val="50000"/>
                  </a:schemeClr>
                </a:solidFill>
              </a:rPr>
              <a:t>Implementation of DLM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7A85F-9F26-3764-2992-771D2FC19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Launching DLM specialty practice during COVID provided an opportunity to build a virtual first approach. </a:t>
            </a:r>
          </a:p>
          <a:p>
            <a:pPr lvl="1"/>
            <a:r>
              <a:rPr lang="en-US"/>
              <a:t>provider consults</a:t>
            </a:r>
          </a:p>
          <a:p>
            <a:pPr lvl="1"/>
            <a:r>
              <a:rPr lang="en-US"/>
              <a:t>shared medical appointments (SMAs)</a:t>
            </a:r>
          </a:p>
          <a:p>
            <a:pPr lvl="1"/>
            <a:r>
              <a:rPr lang="en-US"/>
              <a:t>Medical nutrition therapy (MNT)</a:t>
            </a:r>
          </a:p>
          <a:p>
            <a:pPr lvl="1"/>
            <a:r>
              <a:rPr lang="en-US"/>
              <a:t>Tobacco and nicotine consultation</a:t>
            </a:r>
          </a:p>
          <a:p>
            <a:pPr lvl="1"/>
            <a:r>
              <a:rPr lang="en-US"/>
              <a:t>health coaching</a:t>
            </a:r>
          </a:p>
          <a:p>
            <a:pPr lvl="1"/>
            <a:r>
              <a:rPr lang="en-US"/>
              <a:t>webinars</a:t>
            </a:r>
          </a:p>
          <a:p>
            <a:pPr lvl="1"/>
            <a:r>
              <a:rPr lang="en-US"/>
              <a:t>remote culinary medicine classes</a:t>
            </a:r>
          </a:p>
          <a:p>
            <a:pPr lvl="1"/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52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in a blue shirt&#10;&#10;Description automatically generated with medium confidence">
            <a:extLst>
              <a:ext uri="{FF2B5EF4-FFF2-40B4-BE49-F238E27FC236}">
                <a16:creationId xmlns:a16="http://schemas.microsoft.com/office/drawing/2014/main" id="{FE7B5672-210A-A10B-8521-FB128CC41F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44836" cy="690762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0EBE75-EC98-F9B1-3660-8423540C3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" y="4472123"/>
            <a:ext cx="5444836" cy="25635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What is </a:t>
            </a:r>
            <a:br>
              <a:rPr lang="en-US" b="1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b="1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Lifestyle Medicine</a:t>
            </a:r>
            <a:br>
              <a:rPr lang="en-US" b="1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b="1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Solutions?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FCFFB7-00C0-B824-2B7F-6E71494025B5}"/>
              </a:ext>
            </a:extLst>
          </p:cNvPr>
          <p:cNvSpPr txBox="1"/>
          <p:nvPr/>
        </p:nvSpPr>
        <p:spPr>
          <a:xfrm>
            <a:off x="5884007" y="1174154"/>
            <a:ext cx="588818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atin typeface="Aharoni" panose="02010803020104030203" pitchFamily="2" charset="-79"/>
                <a:cs typeface="Aharoni" panose="02010803020104030203" pitchFamily="2" charset="-79"/>
              </a:rPr>
              <a:t>Lifestyle Medicine Solutions </a:t>
            </a:r>
            <a:r>
              <a:rPr lang="en-US" sz="3200"/>
              <a:t>is a provider of comprehensive program that emphasize the 6 key interventions of lifestyle medicine to change lives, promote optimal health and cut health care costs.</a:t>
            </a:r>
          </a:p>
        </p:txBody>
      </p:sp>
      <p:pic>
        <p:nvPicPr>
          <p:cNvPr id="7" name="Picture 6" descr="A picture containing text, painted&#10;&#10;Description automatically generated">
            <a:extLst>
              <a:ext uri="{FF2B5EF4-FFF2-40B4-BE49-F238E27FC236}">
                <a16:creationId xmlns:a16="http://schemas.microsoft.com/office/drawing/2014/main" id="{EB7E7687-932A-ECF1-F21A-7BBBDD1EDA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179" y="5014042"/>
            <a:ext cx="1147175" cy="114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637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 descr="A picture containing plant, dish&#10;&#10;Description automatically generated">
            <a:extLst>
              <a:ext uri="{FF2B5EF4-FFF2-40B4-BE49-F238E27FC236}">
                <a16:creationId xmlns:a16="http://schemas.microsoft.com/office/drawing/2014/main" id="{B46E2122-3701-251D-C881-408D109C83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8" r="23042"/>
          <a:stretch/>
        </p:blipFill>
        <p:spPr>
          <a:xfrm>
            <a:off x="-1" y="-1"/>
            <a:ext cx="7365303" cy="7969827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1FEAE75-CA9F-4682-F676-88E4C2F82284}"/>
              </a:ext>
            </a:extLst>
          </p:cNvPr>
          <p:cNvSpPr/>
          <p:nvPr/>
        </p:nvSpPr>
        <p:spPr>
          <a:xfrm>
            <a:off x="5985164" y="0"/>
            <a:ext cx="6206836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F8B35FB-0D46-A5DE-717A-46F3EBA84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110" y="2401743"/>
            <a:ext cx="5683745" cy="1325563"/>
          </a:xfrm>
        </p:spPr>
        <p:txBody>
          <a:bodyPr>
            <a:noAutofit/>
          </a:bodyPr>
          <a:lstStyle/>
          <a:p>
            <a:r>
              <a:rPr lang="en-US" sz="20000" b="1">
                <a:latin typeface="Aharoni" panose="02010803020104030203" pitchFamily="2" charset="-79"/>
                <a:cs typeface="Aharoni" panose="02010803020104030203" pitchFamily="2" charset="-79"/>
              </a:rPr>
              <a:t>SIX</a:t>
            </a:r>
            <a:br>
              <a:rPr lang="en-US" sz="4800" b="1">
                <a:latin typeface="Bahnschrift SemiBold SemiConden" panose="020B0502040204020203" pitchFamily="34" charset="0"/>
              </a:rPr>
            </a:br>
            <a:r>
              <a:rPr lang="en-US" sz="4800" b="1">
                <a:latin typeface="Bahnschrift SemiBold SemiConden" panose="020B0502040204020203" pitchFamily="34" charset="0"/>
              </a:rPr>
              <a:t>KEY PILLARS OF</a:t>
            </a:r>
            <a:br>
              <a:rPr lang="en-US" sz="4800" b="1">
                <a:latin typeface="Bahnschrift SemiBold SemiConden" panose="020B0502040204020203" pitchFamily="34" charset="0"/>
              </a:rPr>
            </a:br>
            <a:r>
              <a:rPr lang="en-US" sz="4800" b="1">
                <a:latin typeface="Bahnschrift SemiBold SemiConden" panose="020B0502040204020203" pitchFamily="34" charset="0"/>
              </a:rPr>
              <a:t>LIFESTYLE MEDICINE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23904C-92BF-6942-87CD-29DDF50CCB7E}"/>
              </a:ext>
            </a:extLst>
          </p:cNvPr>
          <p:cNvSpPr txBox="1"/>
          <p:nvPr/>
        </p:nvSpPr>
        <p:spPr>
          <a:xfrm>
            <a:off x="779319" y="332509"/>
            <a:ext cx="52058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/>
              <a:t>Plant-based eating pattern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/>
              <a:t>Physical activity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/>
              <a:t>Sleep and rest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/>
              <a:t>Stress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/>
              <a:t>Avoiding risky substances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/>
              <a:t>Social connections</a:t>
            </a:r>
          </a:p>
        </p:txBody>
      </p:sp>
    </p:spTree>
    <p:extLst>
      <p:ext uri="{BB962C8B-B14F-4D97-AF65-F5344CB8AC3E}">
        <p14:creationId xmlns:p14="http://schemas.microsoft.com/office/powerpoint/2010/main" val="1252681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B6322BC-1251-A85F-BEB5-18AE1A176DC6}"/>
              </a:ext>
            </a:extLst>
          </p:cNvPr>
          <p:cNvSpPr/>
          <p:nvPr/>
        </p:nvSpPr>
        <p:spPr>
          <a:xfrm>
            <a:off x="0" y="0"/>
            <a:ext cx="12192000" cy="15763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5ABB89-C981-2143-12B0-69826366F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210" y="125412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>
                <a:latin typeface="Bahnschrift SemiBold SemiConden" panose="020B0502040204020203" pitchFamily="34" charset="0"/>
              </a:rPr>
              <a:t>THE IMPACT OF LIFESTYLE CHOICES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A22C0-5B56-85F5-C271-FCBE2A8B2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246" y="2150917"/>
            <a:ext cx="5018810" cy="4026045"/>
          </a:xfrm>
        </p:spPr>
        <p:txBody>
          <a:bodyPr/>
          <a:lstStyle/>
          <a:p>
            <a:r>
              <a:rPr lang="en-US"/>
              <a:t>Most of the top causes of death in the country are lifestyle-related</a:t>
            </a:r>
          </a:p>
          <a:p>
            <a:r>
              <a:rPr lang="en-US"/>
              <a:t>It is estimated that 70% of chronic disease is caused by behavioral factors that are highly modifiable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sz="900"/>
              <a:t>Philippine Statistics Authority Data</a:t>
            </a:r>
          </a:p>
          <a:p>
            <a:pPr marL="0" indent="0">
              <a:buNone/>
            </a:pPr>
            <a:r>
              <a:rPr lang="en-US" sz="900"/>
              <a:t>World Health Organization Data</a:t>
            </a:r>
          </a:p>
        </p:txBody>
      </p:sp>
      <p:pic>
        <p:nvPicPr>
          <p:cNvPr id="5" name="Picture 4" descr="A picture containing text, painted&#10;&#10;Description automatically generated">
            <a:extLst>
              <a:ext uri="{FF2B5EF4-FFF2-40B4-BE49-F238E27FC236}">
                <a16:creationId xmlns:a16="http://schemas.microsoft.com/office/drawing/2014/main" id="{15D0E05D-B6A7-5639-CD26-0794536D29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76" y="214605"/>
            <a:ext cx="1147175" cy="1147175"/>
          </a:xfrm>
          <a:prstGeom prst="rect">
            <a:avLst/>
          </a:prstGeom>
        </p:spPr>
      </p:pic>
      <p:pic>
        <p:nvPicPr>
          <p:cNvPr id="1026" name="Picture 2" descr="Causes of Deaths in the Philippines (Preliminary): January to June 2021 |  Philippine Statistics Authority">
            <a:extLst>
              <a:ext uri="{FF2B5EF4-FFF2-40B4-BE49-F238E27FC236}">
                <a16:creationId xmlns:a16="http://schemas.microsoft.com/office/drawing/2014/main" id="{B7CFFE15-6908-0F8B-8D15-7B471664DE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" t="1833" r="1656" b="1920"/>
          <a:stretch/>
        </p:blipFill>
        <p:spPr bwMode="auto">
          <a:xfrm>
            <a:off x="5966115" y="1749430"/>
            <a:ext cx="5973040" cy="4893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426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97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91BEA4-777A-E857-F6DB-AB6DD10E5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Content Placeholder 4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B00A7CA4-46DF-CB75-9E35-D5B5C71BA7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616" t="31225" r="13718" b="14075"/>
          <a:stretch/>
        </p:blipFill>
        <p:spPr bwMode="auto">
          <a:xfrm>
            <a:off x="4038600" y="1634001"/>
            <a:ext cx="7188199" cy="3586609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A picture containing text, painted&#10;&#10;Description automatically generated">
            <a:extLst>
              <a:ext uri="{FF2B5EF4-FFF2-40B4-BE49-F238E27FC236}">
                <a16:creationId xmlns:a16="http://schemas.microsoft.com/office/drawing/2014/main" id="{6499254A-C510-1C48-4239-44A1C6C0B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26" y="2559608"/>
            <a:ext cx="1735394" cy="173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949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picture containing food, plate, fruit, container&#10;&#10;Description automatically generated">
            <a:extLst>
              <a:ext uri="{FF2B5EF4-FFF2-40B4-BE49-F238E27FC236}">
                <a16:creationId xmlns:a16="http://schemas.microsoft.com/office/drawing/2014/main" id="{474E6EC3-6665-FD2B-E891-2221A74C10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" r="55277"/>
          <a:stretch/>
        </p:blipFill>
        <p:spPr>
          <a:xfrm>
            <a:off x="0" y="0"/>
            <a:ext cx="7072744" cy="68580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1FEAE75-CA9F-4682-F676-88E4C2F82284}"/>
              </a:ext>
            </a:extLst>
          </p:cNvPr>
          <p:cNvSpPr/>
          <p:nvPr/>
        </p:nvSpPr>
        <p:spPr>
          <a:xfrm>
            <a:off x="5985164" y="0"/>
            <a:ext cx="6206836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F8B35FB-0D46-A5DE-717A-46F3EBA84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4601" y="3232068"/>
            <a:ext cx="5683745" cy="1325563"/>
          </a:xfrm>
        </p:spPr>
        <p:txBody>
          <a:bodyPr>
            <a:noAutofit/>
          </a:bodyPr>
          <a:lstStyle/>
          <a:p>
            <a:pPr algn="ctr"/>
            <a:br>
              <a:rPr lang="en-US" sz="4800" b="1" dirty="0">
                <a:latin typeface="Bahnschrift SemiBold SemiConden" panose="020B0502040204020203" pitchFamily="34" charset="0"/>
              </a:rPr>
            </a:br>
            <a:r>
              <a:rPr lang="en-US" sz="6000" b="1" dirty="0">
                <a:latin typeface="Bahnschrift SemiBold SemiConden" panose="020B0502040204020203" pitchFamily="34" charset="0"/>
              </a:rPr>
              <a:t>PROGRAM</a:t>
            </a:r>
            <a:br>
              <a:rPr lang="en-US" sz="6000" b="1" dirty="0">
                <a:latin typeface="Bahnschrift SemiBold SemiConden" panose="020B0502040204020203" pitchFamily="34" charset="0"/>
              </a:rPr>
            </a:br>
            <a:r>
              <a:rPr lang="en-US" sz="6000" b="1" dirty="0">
                <a:latin typeface="Bahnschrift SemiBold SemiConden" panose="020B0502040204020203" pitchFamily="34" charset="0"/>
              </a:rPr>
              <a:t>CURRICULUM</a:t>
            </a:r>
          </a:p>
        </p:txBody>
      </p:sp>
      <p:pic>
        <p:nvPicPr>
          <p:cNvPr id="4" name="Picture 3" descr="A picture containing text, painted&#10;&#10;Description automatically generated">
            <a:extLst>
              <a:ext uri="{FF2B5EF4-FFF2-40B4-BE49-F238E27FC236}">
                <a16:creationId xmlns:a16="http://schemas.microsoft.com/office/drawing/2014/main" id="{C5C3168F-DDF7-2BA5-E97A-07F0110FC9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652" y="1704208"/>
            <a:ext cx="1527860" cy="152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192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23868-1D8A-34D8-69AE-9F3D6E126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17375-2CEB-0A96-186D-84DCF9159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210" y="1825625"/>
            <a:ext cx="11255441" cy="4667250"/>
          </a:xfrm>
        </p:spPr>
        <p:txBody>
          <a:bodyPr>
            <a:norm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6414D"/>
                </a:solidFill>
                <a:effectLst/>
                <a:latin typeface="Proxima"/>
              </a:rPr>
              <a:t>Founded in 2008 as healthy lifestyle program. 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6414D"/>
                </a:solidFill>
                <a:effectLst/>
                <a:latin typeface="Proxima"/>
              </a:rPr>
              <a:t>Utilized in clinical, corporate, and community settings.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6414D"/>
                </a:solidFill>
                <a:latin typeface="Proxima"/>
              </a:rPr>
              <a:t>Conducted in over 120 venues with over 6,000 participants from different People’s Organizations, including women, out-of-school-youth, farmers, armed officials, and indigenous people.</a:t>
            </a:r>
            <a:endParaRPr lang="en-US" b="0" i="0" dirty="0">
              <a:solidFill>
                <a:srgbClr val="36414D"/>
              </a:solidFill>
              <a:effectLst/>
              <a:latin typeface="Proxima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6414D"/>
                </a:solidFill>
                <a:effectLst/>
                <a:latin typeface="Proxima"/>
              </a:rPr>
              <a:t>Live-in Lifestyle Program was first offered in 2013 (7-28 weeks intervention)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6414D"/>
                </a:solidFill>
                <a:effectLst/>
                <a:latin typeface="Proxima"/>
              </a:rPr>
              <a:t>Digital Lifestyle Medicine platform was developed in 2018 under the management of the Lifestyle Medicine Solutions Inc.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6BAA5D-34FB-177D-4BB4-540952375489}"/>
              </a:ext>
            </a:extLst>
          </p:cNvPr>
          <p:cNvSpPr/>
          <p:nvPr/>
        </p:nvSpPr>
        <p:spPr>
          <a:xfrm>
            <a:off x="0" y="0"/>
            <a:ext cx="12192000" cy="15763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38AE061-90D3-588B-A158-73C7E78E6C8E}"/>
              </a:ext>
            </a:extLst>
          </p:cNvPr>
          <p:cNvSpPr txBox="1">
            <a:spLocks/>
          </p:cNvSpPr>
          <p:nvPr/>
        </p:nvSpPr>
        <p:spPr>
          <a:xfrm>
            <a:off x="599210" y="1254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>
                <a:latin typeface="Bahnschrift SemiBold SemiConden" panose="020B0502040204020203" pitchFamily="34" charset="0"/>
              </a:rPr>
              <a:t>WHAT IS Lifestyle REDO?</a:t>
            </a:r>
          </a:p>
        </p:txBody>
      </p:sp>
      <p:pic>
        <p:nvPicPr>
          <p:cNvPr id="6" name="Picture 5" descr="A picture containing text, painted&#10;&#10;Description automatically generated">
            <a:extLst>
              <a:ext uri="{FF2B5EF4-FFF2-40B4-BE49-F238E27FC236}">
                <a16:creationId xmlns:a16="http://schemas.microsoft.com/office/drawing/2014/main" id="{DBA5EF78-FE4E-3357-4F14-4C9F13CFC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76" y="214605"/>
            <a:ext cx="1147175" cy="114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035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23868-1D8A-34D8-69AE-9F3D6E126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17375-2CEB-0A96-186D-84DCF9159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210" y="1825625"/>
            <a:ext cx="11255441" cy="4667250"/>
          </a:xfrm>
        </p:spPr>
        <p:txBody>
          <a:bodyPr>
            <a:normAutofit fontScale="92500" lnSpcReduction="20000"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6414D"/>
                </a:solidFill>
                <a:effectLst/>
                <a:latin typeface="Proxima"/>
              </a:rPr>
              <a:t>Shared medical appointments are facilitated by certified and accredited lifestyle medicine physicians, professionals, and coaches. 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6414D"/>
                </a:solidFill>
                <a:effectLst/>
                <a:latin typeface="Proxima"/>
              </a:rPr>
              <a:t>An interface that serves as a hub that guides participants through the program 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6414D"/>
                </a:solidFill>
                <a:effectLst/>
                <a:latin typeface="Proxima"/>
              </a:rPr>
              <a:t>Core pillar video content to teach participants how to apply lifestyle medicine to build lasting healthy habits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6414D"/>
                </a:solidFill>
                <a:effectLst/>
                <a:latin typeface="Proxima"/>
              </a:rPr>
              <a:t>Program workbook and Journal to track progress and reflect on the journey toward optimal health 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6414D"/>
                </a:solidFill>
                <a:effectLst/>
                <a:latin typeface="Proxima"/>
              </a:rPr>
              <a:t>Culinary medicine module and online meal planner with over 100 healthy, nutritious recipes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6414D"/>
                </a:solidFill>
                <a:effectLst/>
                <a:latin typeface="Proxima"/>
              </a:rPr>
              <a:t>Educational materials such as articles, and “explainer” videos on topics related to behavior changes and lifestyle medicine</a:t>
            </a:r>
          </a:p>
          <a:p>
            <a:pPr lvl="1" fontAlgn="base"/>
            <a:r>
              <a:rPr lang="en-US" b="0" i="0" dirty="0">
                <a:solidFill>
                  <a:srgbClr val="36414D"/>
                </a:solidFill>
                <a:effectLst/>
                <a:latin typeface="Proxima"/>
              </a:rPr>
              <a:t>Explainer and intervention program modules focusing on chronic diseases</a:t>
            </a:r>
          </a:p>
          <a:p>
            <a:pPr lvl="1" fontAlgn="base"/>
            <a:r>
              <a:rPr lang="en-US" dirty="0">
                <a:solidFill>
                  <a:srgbClr val="36414D"/>
                </a:solidFill>
                <a:latin typeface="Proxima"/>
              </a:rPr>
              <a:t>A</a:t>
            </a:r>
            <a:r>
              <a:rPr lang="en-US" b="0" i="0" dirty="0">
                <a:solidFill>
                  <a:srgbClr val="36414D"/>
                </a:solidFill>
                <a:effectLst/>
                <a:latin typeface="Proxima"/>
              </a:rPr>
              <a:t>rticles and fact sheets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6BAA5D-34FB-177D-4BB4-540952375489}"/>
              </a:ext>
            </a:extLst>
          </p:cNvPr>
          <p:cNvSpPr/>
          <p:nvPr/>
        </p:nvSpPr>
        <p:spPr>
          <a:xfrm>
            <a:off x="0" y="0"/>
            <a:ext cx="12192000" cy="15763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38AE061-90D3-588B-A158-73C7E78E6C8E}"/>
              </a:ext>
            </a:extLst>
          </p:cNvPr>
          <p:cNvSpPr txBox="1">
            <a:spLocks/>
          </p:cNvSpPr>
          <p:nvPr/>
        </p:nvSpPr>
        <p:spPr>
          <a:xfrm>
            <a:off x="599210" y="1254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>
                <a:latin typeface="Bahnschrift SemiBold SemiConden" panose="020B0502040204020203" pitchFamily="34" charset="0"/>
              </a:rPr>
              <a:t>HOW IT WORKS?</a:t>
            </a:r>
          </a:p>
        </p:txBody>
      </p:sp>
      <p:pic>
        <p:nvPicPr>
          <p:cNvPr id="6" name="Picture 5" descr="A picture containing text, painted&#10;&#10;Description automatically generated">
            <a:extLst>
              <a:ext uri="{FF2B5EF4-FFF2-40B4-BE49-F238E27FC236}">
                <a16:creationId xmlns:a16="http://schemas.microsoft.com/office/drawing/2014/main" id="{DBA5EF78-FE4E-3357-4F14-4C9F13CFC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76" y="214605"/>
            <a:ext cx="1147175" cy="114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049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8A8658F-7042-450B-6137-E3F590D70305}"/>
              </a:ext>
            </a:extLst>
          </p:cNvPr>
          <p:cNvSpPr/>
          <p:nvPr/>
        </p:nvSpPr>
        <p:spPr>
          <a:xfrm>
            <a:off x="0" y="0"/>
            <a:ext cx="12192000" cy="15763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AF5327-84E6-9DD1-C852-0EA92A8DD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682" y="125412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>
                <a:latin typeface="Bahnschrift SemiBold SemiConden" panose="020B0502040204020203" pitchFamily="34" charset="0"/>
              </a:rPr>
              <a:t>12-WEEK PROGRAM OVERVIEW</a:t>
            </a:r>
          </a:p>
        </p:txBody>
      </p:sp>
      <p:pic>
        <p:nvPicPr>
          <p:cNvPr id="5" name="Picture 4" descr="A picture containing text, painted&#10;&#10;Description automatically generated">
            <a:extLst>
              <a:ext uri="{FF2B5EF4-FFF2-40B4-BE49-F238E27FC236}">
                <a16:creationId xmlns:a16="http://schemas.microsoft.com/office/drawing/2014/main" id="{9FAF6D29-208F-112C-06B8-906EFF9790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76" y="214605"/>
            <a:ext cx="1147175" cy="11471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FA8728-2FD6-F24F-B871-B20EA0D103CE}"/>
              </a:ext>
            </a:extLst>
          </p:cNvPr>
          <p:cNvSpPr txBox="1"/>
          <p:nvPr/>
        </p:nvSpPr>
        <p:spPr>
          <a:xfrm>
            <a:off x="-167989" y="3273136"/>
            <a:ext cx="2431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1</a:t>
            </a:r>
          </a:p>
          <a:p>
            <a:pPr algn="ctr"/>
            <a:r>
              <a:rPr lang="en-US" sz="1300" dirty="0">
                <a:latin typeface="Bahnschrift SemiBold SemiConden" panose="020B0502040204020203" pitchFamily="34" charset="0"/>
              </a:rPr>
              <a:t>Lifestyle is Medicine</a:t>
            </a:r>
          </a:p>
          <a:p>
            <a:pPr algn="ctr"/>
            <a:r>
              <a:rPr lang="en-US" sz="1300" dirty="0">
                <a:solidFill>
                  <a:srgbClr val="C00000"/>
                </a:solidFill>
                <a:latin typeface="Bahnschrift SemiBold SemiConden" panose="020B0502040204020203" pitchFamily="34" charset="0"/>
              </a:rPr>
              <a:t>* Preparation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A39150-78D9-C1B7-98B5-FAC419721891}"/>
              </a:ext>
            </a:extLst>
          </p:cNvPr>
          <p:cNvSpPr txBox="1"/>
          <p:nvPr/>
        </p:nvSpPr>
        <p:spPr>
          <a:xfrm>
            <a:off x="1790700" y="3262746"/>
            <a:ext cx="2431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2</a:t>
            </a:r>
          </a:p>
          <a:p>
            <a:pPr algn="ctr"/>
            <a:r>
              <a:rPr lang="en-US" sz="1300" dirty="0">
                <a:latin typeface="Bahnschrift SemiBold SemiConden" panose="020B0502040204020203" pitchFamily="34" charset="0"/>
              </a:rPr>
              <a:t>Culinary Medicine</a:t>
            </a:r>
          </a:p>
          <a:p>
            <a:pPr algn="ctr"/>
            <a:r>
              <a:rPr lang="en-US" sz="1300" dirty="0">
                <a:solidFill>
                  <a:srgbClr val="C00000"/>
                </a:solidFill>
                <a:latin typeface="Bahnschrift SemiBold SemiConden" panose="020B0502040204020203" pitchFamily="34" charset="0"/>
              </a:rPr>
              <a:t>* Transition Phase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42DD79-C74F-1CA9-BD84-45189AC3D1C4}"/>
              </a:ext>
            </a:extLst>
          </p:cNvPr>
          <p:cNvSpPr txBox="1"/>
          <p:nvPr/>
        </p:nvSpPr>
        <p:spPr>
          <a:xfrm>
            <a:off x="3610356" y="3252352"/>
            <a:ext cx="2431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3</a:t>
            </a:r>
          </a:p>
          <a:p>
            <a:pPr algn="ctr"/>
            <a:r>
              <a:rPr lang="en-US" sz="1300" dirty="0">
                <a:latin typeface="Bahnschrift SemiBold SemiConden" panose="020B0502040204020203" pitchFamily="34" charset="0"/>
              </a:rPr>
              <a:t>Exercise is Medicine</a:t>
            </a:r>
          </a:p>
          <a:p>
            <a:pPr algn="ctr"/>
            <a:r>
              <a:rPr lang="en-US" sz="1300" dirty="0">
                <a:solidFill>
                  <a:srgbClr val="C00000"/>
                </a:solidFill>
                <a:latin typeface="Bahnschrift SemiBold SemiConden" panose="020B0502040204020203" pitchFamily="34" charset="0"/>
              </a:rPr>
              <a:t>* Jumpstart Phase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7124A7-6612-67F6-0C6A-66A9AFC4C7FD}"/>
              </a:ext>
            </a:extLst>
          </p:cNvPr>
          <p:cNvSpPr txBox="1"/>
          <p:nvPr/>
        </p:nvSpPr>
        <p:spPr>
          <a:xfrm>
            <a:off x="5585598" y="3262746"/>
            <a:ext cx="2431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4</a:t>
            </a:r>
          </a:p>
          <a:p>
            <a:pPr algn="ctr"/>
            <a:r>
              <a:rPr lang="en-US" sz="1300" dirty="0">
                <a:latin typeface="Bahnschrift SemiBold SemiConden" panose="020B0502040204020203" pitchFamily="34" charset="0"/>
              </a:rPr>
              <a:t>Breaking Barriers</a:t>
            </a:r>
          </a:p>
          <a:p>
            <a:pPr algn="ctr"/>
            <a:r>
              <a:rPr lang="en-US" sz="1300" dirty="0">
                <a:solidFill>
                  <a:srgbClr val="C00000"/>
                </a:solidFill>
                <a:latin typeface="Bahnschrift SemiBold SemiConden" panose="020B0502040204020203" pitchFamily="34" charset="0"/>
              </a:rPr>
              <a:t>* Jumpstart Phase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C62908-0D22-1580-5263-34BADB7B68C1}"/>
              </a:ext>
            </a:extLst>
          </p:cNvPr>
          <p:cNvSpPr txBox="1"/>
          <p:nvPr/>
        </p:nvSpPr>
        <p:spPr>
          <a:xfrm>
            <a:off x="7521914" y="3241961"/>
            <a:ext cx="2431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5</a:t>
            </a:r>
          </a:p>
          <a:p>
            <a:pPr algn="ctr"/>
            <a:r>
              <a:rPr lang="en-US" sz="1300" dirty="0">
                <a:latin typeface="Bahnschrift SemiBold SemiConden" panose="020B0502040204020203" pitchFamily="34" charset="0"/>
              </a:rPr>
              <a:t>Sleep Health &amp; Rest</a:t>
            </a:r>
          </a:p>
          <a:p>
            <a:pPr algn="ctr"/>
            <a:r>
              <a:rPr lang="en-US" sz="1300" dirty="0">
                <a:solidFill>
                  <a:srgbClr val="C00000"/>
                </a:solidFill>
                <a:latin typeface="Bahnschrift SemiBold SemiConden" panose="020B0502040204020203" pitchFamily="34" charset="0"/>
              </a:rPr>
              <a:t>* Intensive Phase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FDF831-5F1D-BD79-F6C0-734C60AAB780}"/>
              </a:ext>
            </a:extLst>
          </p:cNvPr>
          <p:cNvSpPr txBox="1"/>
          <p:nvPr/>
        </p:nvSpPr>
        <p:spPr>
          <a:xfrm>
            <a:off x="9438966" y="3221177"/>
            <a:ext cx="2431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6</a:t>
            </a:r>
          </a:p>
          <a:p>
            <a:pPr algn="ctr"/>
            <a:r>
              <a:rPr lang="en-US" sz="1300" dirty="0">
                <a:latin typeface="Bahnschrift SemiBold SemiConden" panose="020B0502040204020203" pitchFamily="34" charset="0"/>
              </a:rPr>
              <a:t>Plant-based Power</a:t>
            </a:r>
          </a:p>
          <a:p>
            <a:pPr algn="ctr"/>
            <a:r>
              <a:rPr lang="en-US" sz="1300" dirty="0">
                <a:solidFill>
                  <a:srgbClr val="C00000"/>
                </a:solidFill>
                <a:latin typeface="Bahnschrift SemiBold SemiConden" panose="020B0502040204020203" pitchFamily="34" charset="0"/>
              </a:rPr>
              <a:t>* Intensive Phase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2E3FE0-46AC-5D86-0C0C-A293A91317FB}"/>
              </a:ext>
            </a:extLst>
          </p:cNvPr>
          <p:cNvSpPr txBox="1"/>
          <p:nvPr/>
        </p:nvSpPr>
        <p:spPr>
          <a:xfrm>
            <a:off x="-95249" y="5707749"/>
            <a:ext cx="2431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7</a:t>
            </a:r>
          </a:p>
          <a:p>
            <a:pPr algn="ctr"/>
            <a:r>
              <a:rPr lang="en-US" sz="1300" dirty="0">
                <a:latin typeface="Bahnschrift SemiBold SemiConden" panose="020B0502040204020203" pitchFamily="34" charset="0"/>
              </a:rPr>
              <a:t>Achieving Optimal Weight</a:t>
            </a:r>
          </a:p>
          <a:p>
            <a:pPr algn="ctr"/>
            <a:r>
              <a:rPr lang="en-US" sz="1300" dirty="0">
                <a:solidFill>
                  <a:srgbClr val="C00000"/>
                </a:solidFill>
                <a:latin typeface="Bahnschrift SemiBold SemiConden" panose="020B0502040204020203" pitchFamily="34" charset="0"/>
              </a:rPr>
              <a:t>* Intensive Phase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5A7ACB-F4D8-43AB-E155-E542B5AC09C9}"/>
              </a:ext>
            </a:extLst>
          </p:cNvPr>
          <p:cNvSpPr txBox="1"/>
          <p:nvPr/>
        </p:nvSpPr>
        <p:spPr>
          <a:xfrm>
            <a:off x="1841789" y="5676576"/>
            <a:ext cx="2431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8</a:t>
            </a:r>
          </a:p>
          <a:p>
            <a:pPr algn="ctr"/>
            <a:r>
              <a:rPr lang="en-US" sz="1300" dirty="0">
                <a:latin typeface="Bahnschrift SemiBold SemiConden" panose="020B0502040204020203" pitchFamily="34" charset="0"/>
              </a:rPr>
              <a:t>Staying on Track</a:t>
            </a:r>
          </a:p>
          <a:p>
            <a:pPr algn="ctr"/>
            <a:r>
              <a:rPr lang="en-US" sz="1300" dirty="0">
                <a:solidFill>
                  <a:srgbClr val="C00000"/>
                </a:solidFill>
                <a:latin typeface="Bahnschrift SemiBold SemiConden" panose="020B0502040204020203" pitchFamily="34" charset="0"/>
              </a:rPr>
              <a:t>* Intensive Phase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CEBBF7-915A-42D5-61C1-433BF2FA2E93}"/>
              </a:ext>
            </a:extLst>
          </p:cNvPr>
          <p:cNvSpPr txBox="1"/>
          <p:nvPr/>
        </p:nvSpPr>
        <p:spPr>
          <a:xfrm>
            <a:off x="3627812" y="5676576"/>
            <a:ext cx="2431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9</a:t>
            </a:r>
          </a:p>
          <a:p>
            <a:pPr algn="ctr"/>
            <a:r>
              <a:rPr lang="en-US" sz="1300" dirty="0">
                <a:latin typeface="Bahnschrift SemiBold SemiConden" panose="020B0502040204020203" pitchFamily="34" charset="0"/>
              </a:rPr>
              <a:t>Mindfulness</a:t>
            </a:r>
          </a:p>
          <a:p>
            <a:pPr algn="ctr"/>
            <a:r>
              <a:rPr lang="en-US" sz="1300" dirty="0">
                <a:solidFill>
                  <a:srgbClr val="C00000"/>
                </a:solidFill>
                <a:latin typeface="Bahnschrift SemiBold SemiConden" panose="020B0502040204020203" pitchFamily="34" charset="0"/>
              </a:rPr>
              <a:t>* Maintenance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B6A51B-C914-DE9A-B14A-C7E646E7F484}"/>
              </a:ext>
            </a:extLst>
          </p:cNvPr>
          <p:cNvSpPr txBox="1"/>
          <p:nvPr/>
        </p:nvSpPr>
        <p:spPr>
          <a:xfrm>
            <a:off x="5435968" y="5686966"/>
            <a:ext cx="2431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10</a:t>
            </a:r>
          </a:p>
          <a:p>
            <a:pPr algn="ctr"/>
            <a:r>
              <a:rPr lang="en-US" sz="1300" dirty="0">
                <a:latin typeface="Bahnschrift SemiBold SemiConden" panose="020B0502040204020203" pitchFamily="34" charset="0"/>
              </a:rPr>
              <a:t>Social Connections &amp; Self-care</a:t>
            </a:r>
          </a:p>
          <a:p>
            <a:pPr algn="ctr"/>
            <a:r>
              <a:rPr lang="en-US" sz="1300" dirty="0">
                <a:solidFill>
                  <a:srgbClr val="C00000"/>
                </a:solidFill>
                <a:latin typeface="Bahnschrift SemiBold SemiConden" panose="020B0502040204020203" pitchFamily="34" charset="0"/>
              </a:rPr>
              <a:t>* Maintenance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CCF47F-C835-3868-46FE-2E42285E30E1}"/>
              </a:ext>
            </a:extLst>
          </p:cNvPr>
          <p:cNvSpPr txBox="1"/>
          <p:nvPr/>
        </p:nvSpPr>
        <p:spPr>
          <a:xfrm>
            <a:off x="7488662" y="5666185"/>
            <a:ext cx="2431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11</a:t>
            </a:r>
          </a:p>
          <a:p>
            <a:pPr algn="ctr"/>
            <a:r>
              <a:rPr lang="en-US" sz="1300" dirty="0">
                <a:latin typeface="Bahnschrift SemiBold SemiConden" panose="020B0502040204020203" pitchFamily="34" charset="0"/>
              </a:rPr>
              <a:t>The Optimal Lifestyle</a:t>
            </a:r>
          </a:p>
          <a:p>
            <a:pPr algn="ctr"/>
            <a:r>
              <a:rPr lang="en-US" sz="1300" dirty="0">
                <a:solidFill>
                  <a:srgbClr val="C00000"/>
                </a:solidFill>
                <a:latin typeface="Bahnschrift SemiBold SemiConden" panose="020B0502040204020203" pitchFamily="34" charset="0"/>
              </a:rPr>
              <a:t>* Maintenance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7B0318-2F97-C01F-AB16-E3C6C43CD209}"/>
              </a:ext>
            </a:extLst>
          </p:cNvPr>
          <p:cNvSpPr txBox="1"/>
          <p:nvPr/>
        </p:nvSpPr>
        <p:spPr>
          <a:xfrm>
            <a:off x="9458501" y="5645401"/>
            <a:ext cx="2431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12</a:t>
            </a:r>
          </a:p>
          <a:p>
            <a:pPr algn="ctr"/>
            <a:r>
              <a:rPr lang="en-US" sz="1300" dirty="0">
                <a:latin typeface="Bahnschrift SemiBold SemiConden" panose="020B0502040204020203" pitchFamily="34" charset="0"/>
              </a:rPr>
              <a:t>Going for Autopilot</a:t>
            </a:r>
          </a:p>
          <a:p>
            <a:pPr algn="ctr"/>
            <a:r>
              <a:rPr lang="en-US" sz="1300" dirty="0">
                <a:solidFill>
                  <a:srgbClr val="C00000"/>
                </a:solidFill>
                <a:latin typeface="Bahnschrift SemiBold SemiConden" panose="020B0502040204020203" pitchFamily="34" charset="0"/>
              </a:rPr>
              <a:t>* Maintenance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F7DEB25-E94A-DAA5-9FF5-C6AF5C059F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51" t="14394" r="67784" b="67727"/>
          <a:stretch/>
        </p:blipFill>
        <p:spPr>
          <a:xfrm>
            <a:off x="365414" y="2005043"/>
            <a:ext cx="1361208" cy="12261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D669FDD-7798-5360-EDA5-0576DFA3CF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520" t="31515" r="38125" b="50606"/>
          <a:stretch/>
        </p:blipFill>
        <p:spPr>
          <a:xfrm>
            <a:off x="9985896" y="4415905"/>
            <a:ext cx="1262497" cy="12261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827E923-6F4C-4FBA-7D84-3A89DCFD7D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754" t="48514" r="48099" b="33607"/>
          <a:stretch/>
        </p:blipFill>
        <p:spPr>
          <a:xfrm>
            <a:off x="4216418" y="4423896"/>
            <a:ext cx="1237129" cy="12261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0D2DAE3-4A62-24D2-E50E-C6D6C3848A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847" t="66061" r="47826" b="16924"/>
          <a:stretch/>
        </p:blipFill>
        <p:spPr>
          <a:xfrm>
            <a:off x="6042681" y="4434753"/>
            <a:ext cx="1259031" cy="116688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420CE28-53CE-2DE2-D048-B156286E68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619" t="14394" r="48168" b="67727"/>
          <a:stretch/>
        </p:blipFill>
        <p:spPr>
          <a:xfrm>
            <a:off x="8019184" y="4456170"/>
            <a:ext cx="1245174" cy="12261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C3F22AF-AB0F-F144-089D-8003E3B36B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562" t="31515" r="68225" b="50606"/>
          <a:stretch/>
        </p:blipFill>
        <p:spPr>
          <a:xfrm>
            <a:off x="2336223" y="1990588"/>
            <a:ext cx="1245174" cy="12261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EC25F11-13C1-87E5-9EE4-5B54550400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648" t="48514" r="58139" b="33607"/>
          <a:stretch/>
        </p:blipFill>
        <p:spPr>
          <a:xfrm>
            <a:off x="4175421" y="1972037"/>
            <a:ext cx="1245174" cy="12261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9F6A6E0-BBD0-6869-58E2-E0292D393C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392" t="48514" r="68253" b="33607"/>
          <a:stretch/>
        </p:blipFill>
        <p:spPr>
          <a:xfrm>
            <a:off x="2395105" y="4450845"/>
            <a:ext cx="1262495" cy="12261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CC7888E-63FC-9350-8D86-1742229747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463" t="31515" r="58210" b="50606"/>
          <a:stretch/>
        </p:blipFill>
        <p:spPr>
          <a:xfrm>
            <a:off x="467591" y="4447871"/>
            <a:ext cx="1259031" cy="12261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98AB5F5-43E3-3D0B-DCF7-E4A50BE3A1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477" t="66061" r="68310" b="16924"/>
          <a:stretch/>
        </p:blipFill>
        <p:spPr>
          <a:xfrm>
            <a:off x="8075645" y="1940461"/>
            <a:ext cx="1245175" cy="116688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BD00FBA-8417-F56E-FE51-89C5A6AFF6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541" t="14394" r="58118" b="67727"/>
          <a:stretch/>
        </p:blipFill>
        <p:spPr>
          <a:xfrm>
            <a:off x="6096000" y="1972037"/>
            <a:ext cx="1260769" cy="12261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7661FD2-AD66-E009-93F1-7E18B7B2C3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577" t="66061" r="38210" b="16924"/>
          <a:stretch/>
        </p:blipFill>
        <p:spPr>
          <a:xfrm>
            <a:off x="9917155" y="1937216"/>
            <a:ext cx="1245174" cy="116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983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1FEAE75-CA9F-4682-F676-88E4C2F82284}"/>
              </a:ext>
            </a:extLst>
          </p:cNvPr>
          <p:cNvSpPr/>
          <p:nvPr/>
        </p:nvSpPr>
        <p:spPr>
          <a:xfrm>
            <a:off x="5985164" y="0"/>
            <a:ext cx="6206836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F8B35FB-0D46-A5DE-717A-46F3EBA84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4601" y="3232068"/>
            <a:ext cx="5683745" cy="1325563"/>
          </a:xfrm>
        </p:spPr>
        <p:txBody>
          <a:bodyPr>
            <a:noAutofit/>
          </a:bodyPr>
          <a:lstStyle/>
          <a:p>
            <a:pPr algn="ctr"/>
            <a:br>
              <a:rPr lang="en-US" sz="4800" b="1">
                <a:latin typeface="Bahnschrift SemiBold SemiConden" panose="020B0502040204020203" pitchFamily="34" charset="0"/>
              </a:rPr>
            </a:br>
            <a:r>
              <a:rPr lang="en-US" sz="6000" b="1">
                <a:latin typeface="Bahnschrift SemiBold SemiConden" panose="020B0502040204020203" pitchFamily="34" charset="0"/>
              </a:rPr>
              <a:t>PROGRAM</a:t>
            </a:r>
            <a:br>
              <a:rPr lang="en-US" sz="6000" b="1">
                <a:latin typeface="Bahnschrift SemiBold SemiConden" panose="020B0502040204020203" pitchFamily="34" charset="0"/>
              </a:rPr>
            </a:br>
            <a:r>
              <a:rPr lang="en-US" sz="6000" b="1">
                <a:latin typeface="Bahnschrift SemiBold SemiConden" panose="020B0502040204020203" pitchFamily="34" charset="0"/>
              </a:rPr>
              <a:t>DELIVERY</a:t>
            </a:r>
          </a:p>
        </p:txBody>
      </p:sp>
      <p:pic>
        <p:nvPicPr>
          <p:cNvPr id="4" name="Picture 3" descr="A picture containing text, painted&#10;&#10;Description automatically generated">
            <a:extLst>
              <a:ext uri="{FF2B5EF4-FFF2-40B4-BE49-F238E27FC236}">
                <a16:creationId xmlns:a16="http://schemas.microsoft.com/office/drawing/2014/main" id="{C5C3168F-DDF7-2BA5-E97A-07F0110FC9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652" y="1704208"/>
            <a:ext cx="1527860" cy="1527860"/>
          </a:xfrm>
          <a:prstGeom prst="rect">
            <a:avLst/>
          </a:prstGeom>
        </p:spPr>
      </p:pic>
      <p:pic>
        <p:nvPicPr>
          <p:cNvPr id="9" name="Content Placeholder 8" descr="A picture containing outdoor, grass, water, sky&#10;&#10;Description automatically generated">
            <a:extLst>
              <a:ext uri="{FF2B5EF4-FFF2-40B4-BE49-F238E27FC236}">
                <a16:creationId xmlns:a16="http://schemas.microsoft.com/office/drawing/2014/main" id="{AC3BA1FD-5ABC-11C1-AF3F-16A381E31A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" y="-10392"/>
            <a:ext cx="5977294" cy="7854801"/>
          </a:xfrm>
        </p:spPr>
      </p:pic>
    </p:spTree>
    <p:extLst>
      <p:ext uri="{BB962C8B-B14F-4D97-AF65-F5344CB8AC3E}">
        <p14:creationId xmlns:p14="http://schemas.microsoft.com/office/powerpoint/2010/main" val="1443260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0A734-C3A1-1F58-2DAC-2268E33E4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629F97-B2F1-784F-93EA-E8854A6F8E57}"/>
              </a:ext>
            </a:extLst>
          </p:cNvPr>
          <p:cNvSpPr/>
          <p:nvPr/>
        </p:nvSpPr>
        <p:spPr>
          <a:xfrm>
            <a:off x="0" y="0"/>
            <a:ext cx="12192000" cy="15763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7950814-1013-0B1F-041C-D930B02472BD}"/>
              </a:ext>
            </a:extLst>
          </p:cNvPr>
          <p:cNvSpPr txBox="1">
            <a:spLocks/>
          </p:cNvSpPr>
          <p:nvPr/>
        </p:nvSpPr>
        <p:spPr>
          <a:xfrm>
            <a:off x="744682" y="1254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>
                <a:latin typeface="Bahnschrift SemiBold SemiConden" panose="020B0502040204020203" pitchFamily="34" charset="0"/>
              </a:rPr>
              <a:t>12-WEEK PROGRAM SCHEDULE</a:t>
            </a:r>
          </a:p>
        </p:txBody>
      </p:sp>
      <p:pic>
        <p:nvPicPr>
          <p:cNvPr id="6" name="Picture 5" descr="A picture containing text, painted&#10;&#10;Description automatically generated">
            <a:extLst>
              <a:ext uri="{FF2B5EF4-FFF2-40B4-BE49-F238E27FC236}">
                <a16:creationId xmlns:a16="http://schemas.microsoft.com/office/drawing/2014/main" id="{C64F8955-8726-3171-16E0-4E91CB24E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76" y="214605"/>
            <a:ext cx="1147175" cy="11471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65BEBD-15CB-3AE0-3E8F-B15A94A1200A}"/>
              </a:ext>
            </a:extLst>
          </p:cNvPr>
          <p:cNvSpPr/>
          <p:nvPr/>
        </p:nvSpPr>
        <p:spPr>
          <a:xfrm>
            <a:off x="342900" y="2722418"/>
            <a:ext cx="495300" cy="252499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A16AD8-635E-D7B9-E1AF-87C63C20B7E9}"/>
              </a:ext>
            </a:extLst>
          </p:cNvPr>
          <p:cNvSpPr/>
          <p:nvPr/>
        </p:nvSpPr>
        <p:spPr>
          <a:xfrm>
            <a:off x="1143000" y="2722417"/>
            <a:ext cx="405245" cy="25249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D42091-AB26-C7AD-39A8-92BFD636E27B}"/>
              </a:ext>
            </a:extLst>
          </p:cNvPr>
          <p:cNvSpPr/>
          <p:nvPr/>
        </p:nvSpPr>
        <p:spPr>
          <a:xfrm>
            <a:off x="2033155" y="2722417"/>
            <a:ext cx="405245" cy="25249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A30967-F850-2E82-43E9-9AAAB7C93A86}"/>
              </a:ext>
            </a:extLst>
          </p:cNvPr>
          <p:cNvSpPr/>
          <p:nvPr/>
        </p:nvSpPr>
        <p:spPr>
          <a:xfrm>
            <a:off x="2923310" y="2722416"/>
            <a:ext cx="405245" cy="25249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BDF619-2C4D-E842-0D4C-0F209A8745F0}"/>
              </a:ext>
            </a:extLst>
          </p:cNvPr>
          <p:cNvSpPr/>
          <p:nvPr/>
        </p:nvSpPr>
        <p:spPr>
          <a:xfrm>
            <a:off x="3813465" y="2722416"/>
            <a:ext cx="405245" cy="25249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C0C8B2-8988-DE9F-4B5D-18F7DE9623D8}"/>
              </a:ext>
            </a:extLst>
          </p:cNvPr>
          <p:cNvSpPr/>
          <p:nvPr/>
        </p:nvSpPr>
        <p:spPr>
          <a:xfrm>
            <a:off x="4703620" y="2722416"/>
            <a:ext cx="405245" cy="25249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B3C63-105B-FBB4-D167-2AC46B33ED62}"/>
              </a:ext>
            </a:extLst>
          </p:cNvPr>
          <p:cNvSpPr/>
          <p:nvPr/>
        </p:nvSpPr>
        <p:spPr>
          <a:xfrm>
            <a:off x="1558636" y="2722416"/>
            <a:ext cx="405245" cy="25249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5F2939-AD4B-C3C5-47FB-598553E41A54}"/>
              </a:ext>
            </a:extLst>
          </p:cNvPr>
          <p:cNvSpPr/>
          <p:nvPr/>
        </p:nvSpPr>
        <p:spPr>
          <a:xfrm>
            <a:off x="2448791" y="2722415"/>
            <a:ext cx="405245" cy="25249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782CAC-F75B-C0DE-0EEE-E7B6A5F86F64}"/>
              </a:ext>
            </a:extLst>
          </p:cNvPr>
          <p:cNvSpPr/>
          <p:nvPr/>
        </p:nvSpPr>
        <p:spPr>
          <a:xfrm>
            <a:off x="3338946" y="2722415"/>
            <a:ext cx="405245" cy="25249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9F79D2-A19A-7627-30BD-9A3E01D1787F}"/>
              </a:ext>
            </a:extLst>
          </p:cNvPr>
          <p:cNvSpPr/>
          <p:nvPr/>
        </p:nvSpPr>
        <p:spPr>
          <a:xfrm>
            <a:off x="4225638" y="2722415"/>
            <a:ext cx="405245" cy="25249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EAA4B3A-5A89-69B0-5777-13E05BCCE5F6}"/>
              </a:ext>
            </a:extLst>
          </p:cNvPr>
          <p:cNvSpPr/>
          <p:nvPr/>
        </p:nvSpPr>
        <p:spPr>
          <a:xfrm>
            <a:off x="5119256" y="2722415"/>
            <a:ext cx="405245" cy="25249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7825AC-6932-C7B8-F846-648A8DAC1BD9}"/>
              </a:ext>
            </a:extLst>
          </p:cNvPr>
          <p:cNvSpPr/>
          <p:nvPr/>
        </p:nvSpPr>
        <p:spPr>
          <a:xfrm>
            <a:off x="5607629" y="2722415"/>
            <a:ext cx="405245" cy="25249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85384F-1A15-9AEF-3A99-3A82A9EEF824}"/>
              </a:ext>
            </a:extLst>
          </p:cNvPr>
          <p:cNvSpPr/>
          <p:nvPr/>
        </p:nvSpPr>
        <p:spPr>
          <a:xfrm>
            <a:off x="6516832" y="2722415"/>
            <a:ext cx="813953" cy="25249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2D2FDD8-3FDF-5823-9EF6-4AF2EA0DE0AA}"/>
              </a:ext>
            </a:extLst>
          </p:cNvPr>
          <p:cNvSpPr/>
          <p:nvPr/>
        </p:nvSpPr>
        <p:spPr>
          <a:xfrm>
            <a:off x="7420841" y="2722415"/>
            <a:ext cx="800099" cy="25249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55EAAE6-0A8C-8022-FAD6-6B7F01CA559B}"/>
              </a:ext>
            </a:extLst>
          </p:cNvPr>
          <p:cNvSpPr/>
          <p:nvPr/>
        </p:nvSpPr>
        <p:spPr>
          <a:xfrm>
            <a:off x="8324851" y="2722415"/>
            <a:ext cx="786245" cy="25249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6D5524D-1B7A-C541-080E-2A8DD803C304}"/>
              </a:ext>
            </a:extLst>
          </p:cNvPr>
          <p:cNvSpPr/>
          <p:nvPr/>
        </p:nvSpPr>
        <p:spPr>
          <a:xfrm>
            <a:off x="9218469" y="2722414"/>
            <a:ext cx="786245" cy="25249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0620802-0FD6-45AF-84AF-0861B2E2CB4D}"/>
              </a:ext>
            </a:extLst>
          </p:cNvPr>
          <p:cNvSpPr/>
          <p:nvPr/>
        </p:nvSpPr>
        <p:spPr>
          <a:xfrm>
            <a:off x="10112087" y="2722413"/>
            <a:ext cx="786245" cy="25249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75E87F4-8F22-49CE-5751-5F844755CC47}"/>
              </a:ext>
            </a:extLst>
          </p:cNvPr>
          <p:cNvSpPr/>
          <p:nvPr/>
        </p:nvSpPr>
        <p:spPr>
          <a:xfrm>
            <a:off x="10995316" y="2722412"/>
            <a:ext cx="786245" cy="25249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E4CC3A7-06E9-BBEC-8D82-0029E7678DBA}"/>
              </a:ext>
            </a:extLst>
          </p:cNvPr>
          <p:cNvSpPr/>
          <p:nvPr/>
        </p:nvSpPr>
        <p:spPr>
          <a:xfrm>
            <a:off x="6028458" y="2722412"/>
            <a:ext cx="405245" cy="25249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413D238-704B-C2B2-048B-2DB20EB32F48}"/>
              </a:ext>
            </a:extLst>
          </p:cNvPr>
          <p:cNvSpPr txBox="1"/>
          <p:nvPr/>
        </p:nvSpPr>
        <p:spPr>
          <a:xfrm>
            <a:off x="1122217" y="2353080"/>
            <a:ext cx="88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5C89E0-5420-BF67-EC62-936EF3F14C40}"/>
              </a:ext>
            </a:extLst>
          </p:cNvPr>
          <p:cNvSpPr txBox="1"/>
          <p:nvPr/>
        </p:nvSpPr>
        <p:spPr>
          <a:xfrm>
            <a:off x="1237524" y="5713913"/>
            <a:ext cx="2827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Baseline Labs</a:t>
            </a:r>
          </a:p>
          <a:p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Lifestyle Assessment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29BC974-CB75-4D28-CDCE-1F6A69FFCF0F}"/>
              </a:ext>
            </a:extLst>
          </p:cNvPr>
          <p:cNvSpPr txBox="1"/>
          <p:nvPr/>
        </p:nvSpPr>
        <p:spPr>
          <a:xfrm>
            <a:off x="1988995" y="2349620"/>
            <a:ext cx="88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9AF21E0-4CB1-8334-73EA-80963257AE92}"/>
              </a:ext>
            </a:extLst>
          </p:cNvPr>
          <p:cNvSpPr txBox="1"/>
          <p:nvPr/>
        </p:nvSpPr>
        <p:spPr>
          <a:xfrm>
            <a:off x="2907732" y="2340503"/>
            <a:ext cx="88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3BC78B3-C4A0-6A08-2D14-FA235EFD6578}"/>
              </a:ext>
            </a:extLst>
          </p:cNvPr>
          <p:cNvSpPr txBox="1"/>
          <p:nvPr/>
        </p:nvSpPr>
        <p:spPr>
          <a:xfrm>
            <a:off x="3799616" y="2340503"/>
            <a:ext cx="88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3FE909A-D569-7254-7194-FEA8616B4163}"/>
              </a:ext>
            </a:extLst>
          </p:cNvPr>
          <p:cNvSpPr txBox="1"/>
          <p:nvPr/>
        </p:nvSpPr>
        <p:spPr>
          <a:xfrm>
            <a:off x="4678506" y="2340503"/>
            <a:ext cx="88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3483F0-0CA7-F929-809D-D32A87458592}"/>
              </a:ext>
            </a:extLst>
          </p:cNvPr>
          <p:cNvSpPr txBox="1"/>
          <p:nvPr/>
        </p:nvSpPr>
        <p:spPr>
          <a:xfrm>
            <a:off x="5590309" y="2330112"/>
            <a:ext cx="88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3349729-7018-5579-C2FB-04C5A4785136}"/>
              </a:ext>
            </a:extLst>
          </p:cNvPr>
          <p:cNvSpPr txBox="1"/>
          <p:nvPr/>
        </p:nvSpPr>
        <p:spPr>
          <a:xfrm>
            <a:off x="6469198" y="2337673"/>
            <a:ext cx="88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7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8E8771-CD77-0431-751E-2EF4E179A568}"/>
              </a:ext>
            </a:extLst>
          </p:cNvPr>
          <p:cNvSpPr txBox="1"/>
          <p:nvPr/>
        </p:nvSpPr>
        <p:spPr>
          <a:xfrm>
            <a:off x="7362818" y="2347418"/>
            <a:ext cx="88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8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4F2BDF7-E9E2-CD44-F372-B73452C7AD34}"/>
              </a:ext>
            </a:extLst>
          </p:cNvPr>
          <p:cNvSpPr txBox="1"/>
          <p:nvPr/>
        </p:nvSpPr>
        <p:spPr>
          <a:xfrm>
            <a:off x="8229596" y="2347424"/>
            <a:ext cx="88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9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41E98EC-DC02-050D-B088-B7487DB2E0B3}"/>
              </a:ext>
            </a:extLst>
          </p:cNvPr>
          <p:cNvSpPr txBox="1"/>
          <p:nvPr/>
        </p:nvSpPr>
        <p:spPr>
          <a:xfrm>
            <a:off x="9139667" y="2340503"/>
            <a:ext cx="924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10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464EFAD-87E1-1BE1-6934-22C55A87C437}"/>
              </a:ext>
            </a:extLst>
          </p:cNvPr>
          <p:cNvSpPr txBox="1"/>
          <p:nvPr/>
        </p:nvSpPr>
        <p:spPr>
          <a:xfrm>
            <a:off x="10064459" y="2337673"/>
            <a:ext cx="88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11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8C89F4F-968B-FB72-DBF9-F47CC3EE39D9}"/>
              </a:ext>
            </a:extLst>
          </p:cNvPr>
          <p:cNvSpPr txBox="1"/>
          <p:nvPr/>
        </p:nvSpPr>
        <p:spPr>
          <a:xfrm>
            <a:off x="10887946" y="2339597"/>
            <a:ext cx="976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Week 12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C55F7BF-F70A-6227-D5EB-4AC82BE4CFE6}"/>
              </a:ext>
            </a:extLst>
          </p:cNvPr>
          <p:cNvSpPr txBox="1"/>
          <p:nvPr/>
        </p:nvSpPr>
        <p:spPr>
          <a:xfrm rot="16200000">
            <a:off x="-624030" y="3838713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ON-BOARDING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A96F7BD-CF7B-6A73-DCEC-A6190B123EC4}"/>
              </a:ext>
            </a:extLst>
          </p:cNvPr>
          <p:cNvSpPr txBox="1"/>
          <p:nvPr/>
        </p:nvSpPr>
        <p:spPr>
          <a:xfrm rot="16200000">
            <a:off x="89187" y="3838713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WEEKLY SESSION 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FC2A6E0-6C93-3FA8-7CC4-C3C48C0ACD6B}"/>
              </a:ext>
            </a:extLst>
          </p:cNvPr>
          <p:cNvSpPr txBox="1"/>
          <p:nvPr/>
        </p:nvSpPr>
        <p:spPr>
          <a:xfrm rot="16200000">
            <a:off x="566880" y="3828317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COACHING SESSION 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73F0375-4ADA-06A0-D6F8-A122AB2C200B}"/>
              </a:ext>
            </a:extLst>
          </p:cNvPr>
          <p:cNvSpPr txBox="1"/>
          <p:nvPr/>
        </p:nvSpPr>
        <p:spPr>
          <a:xfrm rot="16200000">
            <a:off x="1013404" y="3828317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 WEEKLY SESSION 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01A713B-B2DA-6936-3BB1-F5CDBA7558EB}"/>
              </a:ext>
            </a:extLst>
          </p:cNvPr>
          <p:cNvSpPr txBox="1"/>
          <p:nvPr/>
        </p:nvSpPr>
        <p:spPr>
          <a:xfrm rot="16200000">
            <a:off x="1428748" y="3817465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COACHING SESSION 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D47273E-C1ED-FAC7-2121-F02ABEB5DC3B}"/>
              </a:ext>
            </a:extLst>
          </p:cNvPr>
          <p:cNvSpPr txBox="1"/>
          <p:nvPr/>
        </p:nvSpPr>
        <p:spPr>
          <a:xfrm rot="16200000">
            <a:off x="1886385" y="3828322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WEEKLY SESSION 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13B16ED-A842-572F-5151-70BEDFFE499F}"/>
              </a:ext>
            </a:extLst>
          </p:cNvPr>
          <p:cNvSpPr txBox="1"/>
          <p:nvPr/>
        </p:nvSpPr>
        <p:spPr>
          <a:xfrm rot="16200000">
            <a:off x="2318903" y="3812736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COACHING SESSION 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F3BE790-60D5-1DDB-39D5-177813A72F2B}"/>
              </a:ext>
            </a:extLst>
          </p:cNvPr>
          <p:cNvSpPr txBox="1"/>
          <p:nvPr/>
        </p:nvSpPr>
        <p:spPr>
          <a:xfrm rot="16200000">
            <a:off x="2807713" y="3817926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WEEKLY SESSION 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63718C8-9385-BCA2-446A-7D7440E66BD9}"/>
              </a:ext>
            </a:extLst>
          </p:cNvPr>
          <p:cNvSpPr txBox="1"/>
          <p:nvPr/>
        </p:nvSpPr>
        <p:spPr>
          <a:xfrm rot="16200000">
            <a:off x="3221903" y="3817931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COACHING SESSION 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153B2C8-C275-BADD-A4AA-7A4EF5369551}"/>
              </a:ext>
            </a:extLst>
          </p:cNvPr>
          <p:cNvSpPr txBox="1"/>
          <p:nvPr/>
        </p:nvSpPr>
        <p:spPr>
          <a:xfrm rot="16200000">
            <a:off x="3699598" y="3817931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WEEKLY SESSION 5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43F14FA-F092-C213-6A3F-6270D5107674}"/>
              </a:ext>
            </a:extLst>
          </p:cNvPr>
          <p:cNvSpPr txBox="1"/>
          <p:nvPr/>
        </p:nvSpPr>
        <p:spPr>
          <a:xfrm rot="16200000">
            <a:off x="4117265" y="3807720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COACHING SESSION 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C4C4CF8-EB30-A696-33F4-3FD585A2F23E}"/>
              </a:ext>
            </a:extLst>
          </p:cNvPr>
          <p:cNvSpPr txBox="1"/>
          <p:nvPr/>
        </p:nvSpPr>
        <p:spPr>
          <a:xfrm rot="16200000">
            <a:off x="4594515" y="3820117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WEEKLY SESSION 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3E5220F-E18F-D598-C32C-C8C01B60188C}"/>
              </a:ext>
            </a:extLst>
          </p:cNvPr>
          <p:cNvSpPr txBox="1"/>
          <p:nvPr/>
        </p:nvSpPr>
        <p:spPr>
          <a:xfrm rot="16200000">
            <a:off x="5007122" y="3812730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COACHING SESSION 6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9526D2D-D855-DE99-975E-E48EB095E79D}"/>
              </a:ext>
            </a:extLst>
          </p:cNvPr>
          <p:cNvSpPr txBox="1"/>
          <p:nvPr/>
        </p:nvSpPr>
        <p:spPr>
          <a:xfrm rot="16200000">
            <a:off x="5726110" y="3828149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WEEKLY SESSION 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5D27FA5-B35B-F789-6E4B-4C95A2C380C0}"/>
              </a:ext>
            </a:extLst>
          </p:cNvPr>
          <p:cNvSpPr txBox="1"/>
          <p:nvPr/>
        </p:nvSpPr>
        <p:spPr>
          <a:xfrm rot="16200000">
            <a:off x="6617126" y="3817465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WEEKLY SESSION 8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568A757-3A99-751F-C70C-40F87850DDA0}"/>
              </a:ext>
            </a:extLst>
          </p:cNvPr>
          <p:cNvSpPr txBox="1"/>
          <p:nvPr/>
        </p:nvSpPr>
        <p:spPr>
          <a:xfrm rot="16200000">
            <a:off x="7528641" y="3812263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WEEKLY SESSION 9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8032527-2919-EEE4-0BE3-2C0D5EC54D6E}"/>
              </a:ext>
            </a:extLst>
          </p:cNvPr>
          <p:cNvSpPr txBox="1"/>
          <p:nvPr/>
        </p:nvSpPr>
        <p:spPr>
          <a:xfrm rot="16200000">
            <a:off x="8401050" y="3814926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WEEKLY SESSION 10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AE1EA91-469E-C883-D15B-CE528CD24304}"/>
              </a:ext>
            </a:extLst>
          </p:cNvPr>
          <p:cNvSpPr txBox="1"/>
          <p:nvPr/>
        </p:nvSpPr>
        <p:spPr>
          <a:xfrm rot="16200000">
            <a:off x="9290485" y="3800159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WEEKLY SESSION 11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00752AB-7C80-09E2-6CB2-B541C4EF71C0}"/>
              </a:ext>
            </a:extLst>
          </p:cNvPr>
          <p:cNvSpPr txBox="1"/>
          <p:nvPr/>
        </p:nvSpPr>
        <p:spPr>
          <a:xfrm rot="16200000">
            <a:off x="10164329" y="3800159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WEEKLY SESSION 12</a:t>
            </a:r>
          </a:p>
        </p:txBody>
      </p:sp>
      <p:sp>
        <p:nvSpPr>
          <p:cNvPr id="58" name="Arrow: Up 57">
            <a:extLst>
              <a:ext uri="{FF2B5EF4-FFF2-40B4-BE49-F238E27FC236}">
                <a16:creationId xmlns:a16="http://schemas.microsoft.com/office/drawing/2014/main" id="{50A157C2-AC30-C259-822D-9656D6FAE1D0}"/>
              </a:ext>
            </a:extLst>
          </p:cNvPr>
          <p:cNvSpPr/>
          <p:nvPr/>
        </p:nvSpPr>
        <p:spPr>
          <a:xfrm>
            <a:off x="838200" y="5294161"/>
            <a:ext cx="284017" cy="984978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row: Up 58">
            <a:extLst>
              <a:ext uri="{FF2B5EF4-FFF2-40B4-BE49-F238E27FC236}">
                <a16:creationId xmlns:a16="http://schemas.microsoft.com/office/drawing/2014/main" id="{0BF85E47-D749-18D5-CE5F-3E5A54905DD2}"/>
              </a:ext>
            </a:extLst>
          </p:cNvPr>
          <p:cNvSpPr/>
          <p:nvPr/>
        </p:nvSpPr>
        <p:spPr>
          <a:xfrm>
            <a:off x="11781561" y="5294161"/>
            <a:ext cx="284017" cy="984978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9532C43-DC57-6E5F-1AE8-4141AFECF614}"/>
              </a:ext>
            </a:extLst>
          </p:cNvPr>
          <p:cNvSpPr txBox="1"/>
          <p:nvPr/>
        </p:nvSpPr>
        <p:spPr>
          <a:xfrm>
            <a:off x="8946138" y="5713913"/>
            <a:ext cx="2827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Post-Intervention Labs</a:t>
            </a:r>
          </a:p>
          <a:p>
            <a:pPr algn="r"/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Lifestyle Assessment</a:t>
            </a:r>
          </a:p>
        </p:txBody>
      </p:sp>
      <p:sp>
        <p:nvSpPr>
          <p:cNvPr id="63" name="Arrow: Right 62">
            <a:extLst>
              <a:ext uri="{FF2B5EF4-FFF2-40B4-BE49-F238E27FC236}">
                <a16:creationId xmlns:a16="http://schemas.microsoft.com/office/drawing/2014/main" id="{578E3D0A-9916-98A2-9421-1ACBC9A4F211}"/>
              </a:ext>
            </a:extLst>
          </p:cNvPr>
          <p:cNvSpPr/>
          <p:nvPr/>
        </p:nvSpPr>
        <p:spPr>
          <a:xfrm>
            <a:off x="1308529" y="5432451"/>
            <a:ext cx="10330443" cy="29404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33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0A734-C3A1-1F58-2DAC-2268E33E4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629F97-B2F1-784F-93EA-E8854A6F8E57}"/>
              </a:ext>
            </a:extLst>
          </p:cNvPr>
          <p:cNvSpPr/>
          <p:nvPr/>
        </p:nvSpPr>
        <p:spPr>
          <a:xfrm>
            <a:off x="0" y="0"/>
            <a:ext cx="12192000" cy="15763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7950814-1013-0B1F-041C-D930B02472BD}"/>
              </a:ext>
            </a:extLst>
          </p:cNvPr>
          <p:cNvSpPr txBox="1">
            <a:spLocks/>
          </p:cNvSpPr>
          <p:nvPr/>
        </p:nvSpPr>
        <p:spPr>
          <a:xfrm>
            <a:off x="744682" y="1254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>
                <a:latin typeface="Bahnschrift SemiBold SemiConden" panose="020B0502040204020203" pitchFamily="34" charset="0"/>
              </a:rPr>
              <a:t>12-MONTH PROGRAM SCHEDULE</a:t>
            </a:r>
          </a:p>
        </p:txBody>
      </p:sp>
      <p:pic>
        <p:nvPicPr>
          <p:cNvPr id="6" name="Picture 5" descr="A picture containing text, painted&#10;&#10;Description automatically generated">
            <a:extLst>
              <a:ext uri="{FF2B5EF4-FFF2-40B4-BE49-F238E27FC236}">
                <a16:creationId xmlns:a16="http://schemas.microsoft.com/office/drawing/2014/main" id="{C64F8955-8726-3171-16E0-4E91CB24E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76" y="214605"/>
            <a:ext cx="1147175" cy="11471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65BEBD-15CB-3AE0-3E8F-B15A94A1200A}"/>
              </a:ext>
            </a:extLst>
          </p:cNvPr>
          <p:cNvSpPr/>
          <p:nvPr/>
        </p:nvSpPr>
        <p:spPr>
          <a:xfrm>
            <a:off x="8863447" y="2740768"/>
            <a:ext cx="495300" cy="252499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A16AD8-635E-D7B9-E1AF-87C63C20B7E9}"/>
              </a:ext>
            </a:extLst>
          </p:cNvPr>
          <p:cNvSpPr/>
          <p:nvPr/>
        </p:nvSpPr>
        <p:spPr>
          <a:xfrm>
            <a:off x="1143000" y="2722417"/>
            <a:ext cx="405245" cy="25249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D42091-AB26-C7AD-39A8-92BFD636E27B}"/>
              </a:ext>
            </a:extLst>
          </p:cNvPr>
          <p:cNvSpPr/>
          <p:nvPr/>
        </p:nvSpPr>
        <p:spPr>
          <a:xfrm>
            <a:off x="2033155" y="2722417"/>
            <a:ext cx="405245" cy="25249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A30967-F850-2E82-43E9-9AAAB7C93A86}"/>
              </a:ext>
            </a:extLst>
          </p:cNvPr>
          <p:cNvSpPr/>
          <p:nvPr/>
        </p:nvSpPr>
        <p:spPr>
          <a:xfrm>
            <a:off x="2923310" y="2722416"/>
            <a:ext cx="405245" cy="25249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BDF619-2C4D-E842-0D4C-0F209A8745F0}"/>
              </a:ext>
            </a:extLst>
          </p:cNvPr>
          <p:cNvSpPr/>
          <p:nvPr/>
        </p:nvSpPr>
        <p:spPr>
          <a:xfrm>
            <a:off x="3813465" y="2722416"/>
            <a:ext cx="405245" cy="25249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C0C8B2-8988-DE9F-4B5D-18F7DE9623D8}"/>
              </a:ext>
            </a:extLst>
          </p:cNvPr>
          <p:cNvSpPr/>
          <p:nvPr/>
        </p:nvSpPr>
        <p:spPr>
          <a:xfrm>
            <a:off x="4703620" y="2722416"/>
            <a:ext cx="405245" cy="25249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B3C63-105B-FBB4-D167-2AC46B33ED62}"/>
              </a:ext>
            </a:extLst>
          </p:cNvPr>
          <p:cNvSpPr/>
          <p:nvPr/>
        </p:nvSpPr>
        <p:spPr>
          <a:xfrm>
            <a:off x="1558636" y="2722416"/>
            <a:ext cx="405245" cy="25249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5F2939-AD4B-C3C5-47FB-598553E41A54}"/>
              </a:ext>
            </a:extLst>
          </p:cNvPr>
          <p:cNvSpPr/>
          <p:nvPr/>
        </p:nvSpPr>
        <p:spPr>
          <a:xfrm>
            <a:off x="2448791" y="2722415"/>
            <a:ext cx="405245" cy="25249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782CAC-F75B-C0DE-0EEE-E7B6A5F86F64}"/>
              </a:ext>
            </a:extLst>
          </p:cNvPr>
          <p:cNvSpPr/>
          <p:nvPr/>
        </p:nvSpPr>
        <p:spPr>
          <a:xfrm>
            <a:off x="3338946" y="2722415"/>
            <a:ext cx="405245" cy="25249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9F79D2-A19A-7627-30BD-9A3E01D1787F}"/>
              </a:ext>
            </a:extLst>
          </p:cNvPr>
          <p:cNvSpPr/>
          <p:nvPr/>
        </p:nvSpPr>
        <p:spPr>
          <a:xfrm>
            <a:off x="4225638" y="2722415"/>
            <a:ext cx="405245" cy="25249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EAA4B3A-5A89-69B0-5777-13E05BCCE5F6}"/>
              </a:ext>
            </a:extLst>
          </p:cNvPr>
          <p:cNvSpPr/>
          <p:nvPr/>
        </p:nvSpPr>
        <p:spPr>
          <a:xfrm>
            <a:off x="5119256" y="2722415"/>
            <a:ext cx="405245" cy="25249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7825AC-6932-C7B8-F846-648A8DAC1BD9}"/>
              </a:ext>
            </a:extLst>
          </p:cNvPr>
          <p:cNvSpPr/>
          <p:nvPr/>
        </p:nvSpPr>
        <p:spPr>
          <a:xfrm>
            <a:off x="5607629" y="2722415"/>
            <a:ext cx="405245" cy="25249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85384F-1A15-9AEF-3A99-3A82A9EEF824}"/>
              </a:ext>
            </a:extLst>
          </p:cNvPr>
          <p:cNvSpPr/>
          <p:nvPr/>
        </p:nvSpPr>
        <p:spPr>
          <a:xfrm>
            <a:off x="6516832" y="2722415"/>
            <a:ext cx="385309" cy="25249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2D2FDD8-3FDF-5823-9EF6-4AF2EA0DE0AA}"/>
              </a:ext>
            </a:extLst>
          </p:cNvPr>
          <p:cNvSpPr/>
          <p:nvPr/>
        </p:nvSpPr>
        <p:spPr>
          <a:xfrm>
            <a:off x="7420842" y="2722415"/>
            <a:ext cx="384464" cy="25249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E4CC3A7-06E9-BBEC-8D82-0029E7678DBA}"/>
              </a:ext>
            </a:extLst>
          </p:cNvPr>
          <p:cNvSpPr/>
          <p:nvPr/>
        </p:nvSpPr>
        <p:spPr>
          <a:xfrm>
            <a:off x="6028458" y="2722412"/>
            <a:ext cx="405245" cy="25249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413D238-704B-C2B2-048B-2DB20EB32F48}"/>
              </a:ext>
            </a:extLst>
          </p:cNvPr>
          <p:cNvSpPr txBox="1"/>
          <p:nvPr/>
        </p:nvSpPr>
        <p:spPr>
          <a:xfrm>
            <a:off x="1122217" y="2353080"/>
            <a:ext cx="88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4</a:t>
            </a:r>
            <a:r>
              <a:rPr lang="en-US" baseline="3000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th</a:t>
            </a:r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 Mo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5C89E0-5420-BF67-EC62-936EF3F14C40}"/>
              </a:ext>
            </a:extLst>
          </p:cNvPr>
          <p:cNvSpPr txBox="1"/>
          <p:nvPr/>
        </p:nvSpPr>
        <p:spPr>
          <a:xfrm>
            <a:off x="1237523" y="5713913"/>
            <a:ext cx="3346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Monthly Lifestyle Assessment</a:t>
            </a:r>
          </a:p>
          <a:p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Remote Monitoring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29BC974-CB75-4D28-CDCE-1F6A69FFCF0F}"/>
              </a:ext>
            </a:extLst>
          </p:cNvPr>
          <p:cNvSpPr txBox="1"/>
          <p:nvPr/>
        </p:nvSpPr>
        <p:spPr>
          <a:xfrm>
            <a:off x="1988995" y="2349620"/>
            <a:ext cx="88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5</a:t>
            </a:r>
            <a:r>
              <a:rPr lang="en-US" baseline="3000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th</a:t>
            </a:r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 Mo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9AF21E0-4CB1-8334-73EA-80963257AE92}"/>
              </a:ext>
            </a:extLst>
          </p:cNvPr>
          <p:cNvSpPr txBox="1"/>
          <p:nvPr/>
        </p:nvSpPr>
        <p:spPr>
          <a:xfrm>
            <a:off x="2907732" y="2340503"/>
            <a:ext cx="88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6</a:t>
            </a:r>
            <a:r>
              <a:rPr lang="en-US" baseline="3000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th</a:t>
            </a:r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 Mo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3BC78B3-C4A0-6A08-2D14-FA235EFD6578}"/>
              </a:ext>
            </a:extLst>
          </p:cNvPr>
          <p:cNvSpPr txBox="1"/>
          <p:nvPr/>
        </p:nvSpPr>
        <p:spPr>
          <a:xfrm>
            <a:off x="3799616" y="2340503"/>
            <a:ext cx="88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7</a:t>
            </a:r>
            <a:r>
              <a:rPr lang="en-US" baseline="3000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th</a:t>
            </a:r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 Mo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3FE909A-D569-7254-7194-FEA8616B4163}"/>
              </a:ext>
            </a:extLst>
          </p:cNvPr>
          <p:cNvSpPr txBox="1"/>
          <p:nvPr/>
        </p:nvSpPr>
        <p:spPr>
          <a:xfrm>
            <a:off x="4678506" y="2340503"/>
            <a:ext cx="88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8</a:t>
            </a:r>
            <a:r>
              <a:rPr lang="en-US" baseline="3000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th</a:t>
            </a:r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 Mo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3483F0-0CA7-F929-809D-D32A87458592}"/>
              </a:ext>
            </a:extLst>
          </p:cNvPr>
          <p:cNvSpPr txBox="1"/>
          <p:nvPr/>
        </p:nvSpPr>
        <p:spPr>
          <a:xfrm>
            <a:off x="5590309" y="2330112"/>
            <a:ext cx="88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9</a:t>
            </a:r>
            <a:r>
              <a:rPr lang="en-US" baseline="3000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th</a:t>
            </a:r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 Mo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3349729-7018-5579-C2FB-04C5A4785136}"/>
              </a:ext>
            </a:extLst>
          </p:cNvPr>
          <p:cNvSpPr txBox="1"/>
          <p:nvPr/>
        </p:nvSpPr>
        <p:spPr>
          <a:xfrm>
            <a:off x="6469198" y="2337673"/>
            <a:ext cx="88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10</a:t>
            </a:r>
            <a:r>
              <a:rPr lang="en-US" baseline="3000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th</a:t>
            </a:r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 Mo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8E8771-CD77-0431-751E-2EF4E179A568}"/>
              </a:ext>
            </a:extLst>
          </p:cNvPr>
          <p:cNvSpPr txBox="1"/>
          <p:nvPr/>
        </p:nvSpPr>
        <p:spPr>
          <a:xfrm>
            <a:off x="7362818" y="2347418"/>
            <a:ext cx="88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12</a:t>
            </a:r>
            <a:r>
              <a:rPr lang="en-US" baseline="30000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th</a:t>
            </a:r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 Mo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C55F7BF-F70A-6227-D5EB-4AC82BE4CFE6}"/>
              </a:ext>
            </a:extLst>
          </p:cNvPr>
          <p:cNvSpPr txBox="1"/>
          <p:nvPr/>
        </p:nvSpPr>
        <p:spPr>
          <a:xfrm rot="16200000">
            <a:off x="7907340" y="3831310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OUTGOING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A96F7BD-CF7B-6A73-DCEC-A6190B123EC4}"/>
              </a:ext>
            </a:extLst>
          </p:cNvPr>
          <p:cNvSpPr txBox="1"/>
          <p:nvPr/>
        </p:nvSpPr>
        <p:spPr>
          <a:xfrm rot="16200000">
            <a:off x="89187" y="3838713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EVERY 2 WEEKS SESSION 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FC2A6E0-6C93-3FA8-7CC4-C3C48C0ACD6B}"/>
              </a:ext>
            </a:extLst>
          </p:cNvPr>
          <p:cNvSpPr txBox="1"/>
          <p:nvPr/>
        </p:nvSpPr>
        <p:spPr>
          <a:xfrm rot="16200000">
            <a:off x="566880" y="3828317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GROUP SESSION 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73F0375-4ADA-06A0-D6F8-A122AB2C200B}"/>
              </a:ext>
            </a:extLst>
          </p:cNvPr>
          <p:cNvSpPr txBox="1"/>
          <p:nvPr/>
        </p:nvSpPr>
        <p:spPr>
          <a:xfrm rot="16200000">
            <a:off x="1013404" y="3828317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EVERY 2 WEEKS SESSION 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01A713B-B2DA-6936-3BB1-F5CDBA7558EB}"/>
              </a:ext>
            </a:extLst>
          </p:cNvPr>
          <p:cNvSpPr txBox="1"/>
          <p:nvPr/>
        </p:nvSpPr>
        <p:spPr>
          <a:xfrm rot="16200000">
            <a:off x="1428748" y="3817465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GROUP SESSION 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D47273E-C1ED-FAC7-2121-F02ABEB5DC3B}"/>
              </a:ext>
            </a:extLst>
          </p:cNvPr>
          <p:cNvSpPr txBox="1"/>
          <p:nvPr/>
        </p:nvSpPr>
        <p:spPr>
          <a:xfrm rot="16200000">
            <a:off x="1886385" y="3828322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EVERY 2 WEEKS SESSION 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13B16ED-A842-572F-5151-70BEDFFE499F}"/>
              </a:ext>
            </a:extLst>
          </p:cNvPr>
          <p:cNvSpPr txBox="1"/>
          <p:nvPr/>
        </p:nvSpPr>
        <p:spPr>
          <a:xfrm rot="16200000">
            <a:off x="2318903" y="3812736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GROUP SESSION 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F3BE790-60D5-1DDB-39D5-177813A72F2B}"/>
              </a:ext>
            </a:extLst>
          </p:cNvPr>
          <p:cNvSpPr txBox="1"/>
          <p:nvPr/>
        </p:nvSpPr>
        <p:spPr>
          <a:xfrm rot="16200000">
            <a:off x="2807713" y="3817926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MONTHLY SESSION 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63718C8-9385-BCA2-446A-7D7440E66BD9}"/>
              </a:ext>
            </a:extLst>
          </p:cNvPr>
          <p:cNvSpPr txBox="1"/>
          <p:nvPr/>
        </p:nvSpPr>
        <p:spPr>
          <a:xfrm rot="16200000">
            <a:off x="3221903" y="3817931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GROUP SESSION 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153B2C8-C275-BADD-A4AA-7A4EF5369551}"/>
              </a:ext>
            </a:extLst>
          </p:cNvPr>
          <p:cNvSpPr txBox="1"/>
          <p:nvPr/>
        </p:nvSpPr>
        <p:spPr>
          <a:xfrm rot="16200000">
            <a:off x="3699598" y="3817931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MONTHLY SESSION 5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43F14FA-F092-C213-6A3F-6270D5107674}"/>
              </a:ext>
            </a:extLst>
          </p:cNvPr>
          <p:cNvSpPr txBox="1"/>
          <p:nvPr/>
        </p:nvSpPr>
        <p:spPr>
          <a:xfrm rot="16200000">
            <a:off x="4117265" y="3807720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GROUP SESSION 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C4C4CF8-EB30-A696-33F4-3FD585A2F23E}"/>
              </a:ext>
            </a:extLst>
          </p:cNvPr>
          <p:cNvSpPr txBox="1"/>
          <p:nvPr/>
        </p:nvSpPr>
        <p:spPr>
          <a:xfrm rot="16200000">
            <a:off x="4594515" y="3820117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MONTHLY SESSION 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3E5220F-E18F-D598-C32C-C8C01B60188C}"/>
              </a:ext>
            </a:extLst>
          </p:cNvPr>
          <p:cNvSpPr txBox="1"/>
          <p:nvPr/>
        </p:nvSpPr>
        <p:spPr>
          <a:xfrm rot="16200000">
            <a:off x="5007122" y="3812730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GROUP SESSION 6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9526D2D-D855-DE99-975E-E48EB095E79D}"/>
              </a:ext>
            </a:extLst>
          </p:cNvPr>
          <p:cNvSpPr txBox="1"/>
          <p:nvPr/>
        </p:nvSpPr>
        <p:spPr>
          <a:xfrm rot="16200000">
            <a:off x="5476443" y="3828317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MONTHLY SESSION 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5D27FA5-B35B-F789-6E4B-4C95A2C380C0}"/>
              </a:ext>
            </a:extLst>
          </p:cNvPr>
          <p:cNvSpPr txBox="1"/>
          <p:nvPr/>
        </p:nvSpPr>
        <p:spPr>
          <a:xfrm rot="16200000">
            <a:off x="6378133" y="3817465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MONTHLY SESSION 8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AE1EA91-469E-C883-D15B-CE528CD24304}"/>
              </a:ext>
            </a:extLst>
          </p:cNvPr>
          <p:cNvSpPr txBox="1"/>
          <p:nvPr/>
        </p:nvSpPr>
        <p:spPr>
          <a:xfrm rot="16200000">
            <a:off x="9290485" y="3800159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WEEKLY SESSION 11</a:t>
            </a:r>
          </a:p>
        </p:txBody>
      </p:sp>
      <p:sp>
        <p:nvSpPr>
          <p:cNvPr id="58" name="Arrow: Up 57">
            <a:extLst>
              <a:ext uri="{FF2B5EF4-FFF2-40B4-BE49-F238E27FC236}">
                <a16:creationId xmlns:a16="http://schemas.microsoft.com/office/drawing/2014/main" id="{50A157C2-AC30-C259-822D-9656D6FAE1D0}"/>
              </a:ext>
            </a:extLst>
          </p:cNvPr>
          <p:cNvSpPr/>
          <p:nvPr/>
        </p:nvSpPr>
        <p:spPr>
          <a:xfrm>
            <a:off x="838200" y="5294161"/>
            <a:ext cx="284017" cy="984978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row: Up 58">
            <a:extLst>
              <a:ext uri="{FF2B5EF4-FFF2-40B4-BE49-F238E27FC236}">
                <a16:creationId xmlns:a16="http://schemas.microsoft.com/office/drawing/2014/main" id="{0BF85E47-D749-18D5-CE5F-3E5A54905DD2}"/>
              </a:ext>
            </a:extLst>
          </p:cNvPr>
          <p:cNvSpPr/>
          <p:nvPr/>
        </p:nvSpPr>
        <p:spPr>
          <a:xfrm>
            <a:off x="8260048" y="5294161"/>
            <a:ext cx="284017" cy="984978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9532C43-DC57-6E5F-1AE8-4141AFECF614}"/>
              </a:ext>
            </a:extLst>
          </p:cNvPr>
          <p:cNvSpPr txBox="1"/>
          <p:nvPr/>
        </p:nvSpPr>
        <p:spPr>
          <a:xfrm>
            <a:off x="8644801" y="5713913"/>
            <a:ext cx="2827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Annual Labs</a:t>
            </a:r>
          </a:p>
          <a:p>
            <a:r>
              <a:rPr lang="en-US">
                <a:solidFill>
                  <a:schemeClr val="accent5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Lifestyle Assessment</a:t>
            </a:r>
          </a:p>
        </p:txBody>
      </p:sp>
      <p:sp>
        <p:nvSpPr>
          <p:cNvPr id="63" name="Arrow: Right 62">
            <a:extLst>
              <a:ext uri="{FF2B5EF4-FFF2-40B4-BE49-F238E27FC236}">
                <a16:creationId xmlns:a16="http://schemas.microsoft.com/office/drawing/2014/main" id="{578E3D0A-9916-98A2-9421-1ACBC9A4F211}"/>
              </a:ext>
            </a:extLst>
          </p:cNvPr>
          <p:cNvSpPr/>
          <p:nvPr/>
        </p:nvSpPr>
        <p:spPr>
          <a:xfrm>
            <a:off x="1308529" y="5432451"/>
            <a:ext cx="6765207" cy="25849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1460BC-DDEE-671C-DFC6-D09716F34F18}"/>
              </a:ext>
            </a:extLst>
          </p:cNvPr>
          <p:cNvSpPr/>
          <p:nvPr/>
        </p:nvSpPr>
        <p:spPr>
          <a:xfrm>
            <a:off x="7822336" y="2717396"/>
            <a:ext cx="405245" cy="25249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DB1E66A-920F-58A0-6F10-0211AB1894DB}"/>
              </a:ext>
            </a:extLst>
          </p:cNvPr>
          <p:cNvSpPr/>
          <p:nvPr/>
        </p:nvSpPr>
        <p:spPr>
          <a:xfrm>
            <a:off x="6924528" y="2717396"/>
            <a:ext cx="405245" cy="25249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6159AB7-C451-5FE6-69C1-672A0C49169A}"/>
              </a:ext>
            </a:extLst>
          </p:cNvPr>
          <p:cNvSpPr txBox="1"/>
          <p:nvPr/>
        </p:nvSpPr>
        <p:spPr>
          <a:xfrm rot="16200000">
            <a:off x="6803021" y="3808544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GROUP SESSION 8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3368BCC-568D-BF5D-4E5C-A8306A97326E}"/>
              </a:ext>
            </a:extLst>
          </p:cNvPr>
          <p:cNvSpPr txBox="1"/>
          <p:nvPr/>
        </p:nvSpPr>
        <p:spPr>
          <a:xfrm rot="16200000">
            <a:off x="5903333" y="3804250"/>
            <a:ext cx="2431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>
                <a:solidFill>
                  <a:schemeClr val="bg1"/>
                </a:solidFill>
                <a:latin typeface="Bahnschrift SemiBold SemiConden" panose="020B0502040204020203" pitchFamily="34" charset="0"/>
              </a:rPr>
              <a:t>GROUP SESSION 7</a:t>
            </a:r>
          </a:p>
        </p:txBody>
      </p:sp>
    </p:spTree>
    <p:extLst>
      <p:ext uri="{BB962C8B-B14F-4D97-AF65-F5344CB8AC3E}">
        <p14:creationId xmlns:p14="http://schemas.microsoft.com/office/powerpoint/2010/main" val="630800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5896C-FD5E-42B8-885E-64B5EE0CF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81B7F-E685-63C3-C644-6A69047C8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254" y="1930402"/>
            <a:ext cx="3887094" cy="46943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Phase (1</a:t>
            </a:r>
            <a:r>
              <a:rPr lang="en-US" sz="20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12 weeks)</a:t>
            </a:r>
          </a:p>
          <a:p>
            <a:r>
              <a:rPr lang="en-US" sz="2000" dirty="0"/>
              <a:t>Lifestyle is Medicine</a:t>
            </a:r>
          </a:p>
          <a:p>
            <a:r>
              <a:rPr lang="en-US" sz="2000" dirty="0"/>
              <a:t>Culinary Medicine</a:t>
            </a:r>
          </a:p>
          <a:p>
            <a:r>
              <a:rPr lang="en-US" sz="2000" dirty="0"/>
              <a:t>Exercise is Medicine</a:t>
            </a:r>
          </a:p>
          <a:p>
            <a:r>
              <a:rPr lang="en-US" sz="2000" dirty="0"/>
              <a:t>Breaking Barriers</a:t>
            </a:r>
          </a:p>
          <a:p>
            <a:r>
              <a:rPr lang="en-US" sz="2000" dirty="0"/>
              <a:t>Sleep Health and Rest</a:t>
            </a:r>
          </a:p>
          <a:p>
            <a:r>
              <a:rPr lang="en-US" sz="2000" dirty="0"/>
              <a:t>Plant-based Power</a:t>
            </a:r>
          </a:p>
          <a:p>
            <a:r>
              <a:rPr lang="en-US" sz="2000" dirty="0"/>
              <a:t>Achieving Optimal Weight</a:t>
            </a:r>
          </a:p>
          <a:p>
            <a:r>
              <a:rPr lang="en-US" sz="2000" dirty="0"/>
              <a:t>Staying on Track</a:t>
            </a:r>
          </a:p>
          <a:p>
            <a:r>
              <a:rPr lang="en-US" sz="2000" dirty="0"/>
              <a:t>Mindfulness</a:t>
            </a:r>
          </a:p>
          <a:p>
            <a:r>
              <a:rPr lang="en-US" sz="2000" dirty="0"/>
              <a:t>The Optimal Lifestyle</a:t>
            </a:r>
          </a:p>
          <a:p>
            <a:r>
              <a:rPr lang="en-US" sz="2000" dirty="0"/>
              <a:t>Going Autopilot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F43EC7-045C-4759-951E-561A14FAC754}"/>
              </a:ext>
            </a:extLst>
          </p:cNvPr>
          <p:cNvSpPr/>
          <p:nvPr/>
        </p:nvSpPr>
        <p:spPr>
          <a:xfrm>
            <a:off x="0" y="0"/>
            <a:ext cx="12192000" cy="15763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788EF77-A42B-AFE2-412F-6A66334F1986}"/>
              </a:ext>
            </a:extLst>
          </p:cNvPr>
          <p:cNvSpPr txBox="1">
            <a:spLocks/>
          </p:cNvSpPr>
          <p:nvPr/>
        </p:nvSpPr>
        <p:spPr>
          <a:xfrm>
            <a:off x="744682" y="1254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Bahnschrift SemiBold SemiConden" panose="020B0502040204020203" pitchFamily="34" charset="0"/>
              </a:rPr>
              <a:t>LIFESTYLE REDO MODULES</a:t>
            </a:r>
          </a:p>
        </p:txBody>
      </p:sp>
      <p:pic>
        <p:nvPicPr>
          <p:cNvPr id="6" name="Picture 5" descr="A picture containing text, painted&#10;&#10;Description automatically generated">
            <a:extLst>
              <a:ext uri="{FF2B5EF4-FFF2-40B4-BE49-F238E27FC236}">
                <a16:creationId xmlns:a16="http://schemas.microsoft.com/office/drawing/2014/main" id="{B0FAF64A-A574-C9A3-13B7-F669876C1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76" y="214605"/>
            <a:ext cx="1147175" cy="1147175"/>
          </a:xfrm>
          <a:prstGeom prst="rect">
            <a:avLst/>
          </a:prstGeom>
        </p:spPr>
      </p:pic>
      <p:pic>
        <p:nvPicPr>
          <p:cNvPr id="9" name="Picture 8" descr="A person writing on a book&#10;&#10;Description automatically generated with medium confidence">
            <a:extLst>
              <a:ext uri="{FF2B5EF4-FFF2-40B4-BE49-F238E27FC236}">
                <a16:creationId xmlns:a16="http://schemas.microsoft.com/office/drawing/2014/main" id="{F9F3055E-A63B-47C5-C355-DA35B19C8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214" y="1826491"/>
            <a:ext cx="7197437" cy="47982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7F1DA8-49D4-CC8F-7CD2-EEC6C71A40B8}"/>
              </a:ext>
            </a:extLst>
          </p:cNvPr>
          <p:cNvSpPr txBox="1"/>
          <p:nvPr/>
        </p:nvSpPr>
        <p:spPr>
          <a:xfrm>
            <a:off x="744682" y="1042007"/>
            <a:ext cx="4549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Once a week Session</a:t>
            </a:r>
            <a:endParaRPr lang="en-PH" b="1" dirty="0"/>
          </a:p>
        </p:txBody>
      </p:sp>
    </p:spTree>
    <p:extLst>
      <p:ext uri="{BB962C8B-B14F-4D97-AF65-F5344CB8AC3E}">
        <p14:creationId xmlns:p14="http://schemas.microsoft.com/office/powerpoint/2010/main" val="14021890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5896C-FD5E-42B8-885E-64B5EE0CF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81B7F-E685-63C3-C644-6A69047C8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254" y="1930402"/>
            <a:ext cx="3887094" cy="46943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Monitoring Phase (2</a:t>
            </a:r>
            <a:r>
              <a:rPr lang="en-US" sz="20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12 weeks)</a:t>
            </a:r>
          </a:p>
          <a:p>
            <a:r>
              <a:rPr lang="en-US" sz="2000" dirty="0"/>
              <a:t>Being Active – Your Own Way</a:t>
            </a:r>
          </a:p>
          <a:p>
            <a:r>
              <a:rPr lang="en-US" sz="2000" dirty="0"/>
              <a:t>The Slippery Track of Lifestyle Change</a:t>
            </a:r>
          </a:p>
          <a:p>
            <a:r>
              <a:rPr lang="en-US" sz="2000" dirty="0"/>
              <a:t>Take Charge of What You Can Control</a:t>
            </a:r>
          </a:p>
          <a:p>
            <a:r>
              <a:rPr lang="en-US" sz="2000" dirty="0"/>
              <a:t>Keys to Healthy Eating Out</a:t>
            </a:r>
          </a:p>
          <a:p>
            <a:r>
              <a:rPr lang="en-US" sz="2000" dirty="0"/>
              <a:t>Staying Motivated</a:t>
            </a:r>
          </a:p>
          <a:p>
            <a:r>
              <a:rPr lang="en-US" sz="2000" dirty="0"/>
              <a:t>Problem Solving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F43EC7-045C-4759-951E-561A14FAC754}"/>
              </a:ext>
            </a:extLst>
          </p:cNvPr>
          <p:cNvSpPr/>
          <p:nvPr/>
        </p:nvSpPr>
        <p:spPr>
          <a:xfrm>
            <a:off x="0" y="0"/>
            <a:ext cx="12192000" cy="15763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788EF77-A42B-AFE2-412F-6A66334F1986}"/>
              </a:ext>
            </a:extLst>
          </p:cNvPr>
          <p:cNvSpPr txBox="1">
            <a:spLocks/>
          </p:cNvSpPr>
          <p:nvPr/>
        </p:nvSpPr>
        <p:spPr>
          <a:xfrm>
            <a:off x="744682" y="1254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Bahnschrift SemiBold SemiConden" panose="020B0502040204020203" pitchFamily="34" charset="0"/>
              </a:rPr>
              <a:t>LIFESTYLE REDO MODULES</a:t>
            </a:r>
          </a:p>
        </p:txBody>
      </p:sp>
      <p:pic>
        <p:nvPicPr>
          <p:cNvPr id="6" name="Picture 5" descr="A picture containing text, painted&#10;&#10;Description automatically generated">
            <a:extLst>
              <a:ext uri="{FF2B5EF4-FFF2-40B4-BE49-F238E27FC236}">
                <a16:creationId xmlns:a16="http://schemas.microsoft.com/office/drawing/2014/main" id="{B0FAF64A-A574-C9A3-13B7-F669876C1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76" y="214605"/>
            <a:ext cx="1147175" cy="1147175"/>
          </a:xfrm>
          <a:prstGeom prst="rect">
            <a:avLst/>
          </a:prstGeom>
        </p:spPr>
      </p:pic>
      <p:pic>
        <p:nvPicPr>
          <p:cNvPr id="9" name="Picture 8" descr="A person writing on a book&#10;&#10;Description automatically generated with medium confidence">
            <a:extLst>
              <a:ext uri="{FF2B5EF4-FFF2-40B4-BE49-F238E27FC236}">
                <a16:creationId xmlns:a16="http://schemas.microsoft.com/office/drawing/2014/main" id="{F9F3055E-A63B-47C5-C355-DA35B19C8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214" y="1826491"/>
            <a:ext cx="7197437" cy="47982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9919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5896C-FD5E-42B8-885E-64B5EE0CF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81B7F-E685-63C3-C644-6A69047C8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254" y="1930402"/>
            <a:ext cx="3887094" cy="46943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Phase (1</a:t>
            </a:r>
            <a:r>
              <a:rPr lang="en-US" sz="20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12 weeks)</a:t>
            </a:r>
          </a:p>
          <a:p>
            <a:r>
              <a:rPr lang="en-US" sz="2000" dirty="0"/>
              <a:t>Moving on Top pf Physical Activity</a:t>
            </a:r>
          </a:p>
          <a:p>
            <a:r>
              <a:rPr lang="en-US" sz="2000" dirty="0"/>
              <a:t>Mastering What’s on Your Plate</a:t>
            </a:r>
          </a:p>
          <a:p>
            <a:r>
              <a:rPr lang="en-US" sz="2000" dirty="0"/>
              <a:t>Stress and Time Management – Staying on Track</a:t>
            </a:r>
          </a:p>
          <a:p>
            <a:r>
              <a:rPr lang="en-US" sz="2000" dirty="0"/>
              <a:t>A Closer Look at Your Health Journey</a:t>
            </a:r>
          </a:p>
          <a:p>
            <a:r>
              <a:rPr lang="en-US" sz="2000" dirty="0"/>
              <a:t>Intercepting Lapses and Relapse</a:t>
            </a:r>
          </a:p>
          <a:p>
            <a:r>
              <a:rPr lang="en-US" sz="2000" dirty="0"/>
              <a:t>Looking Back and Moving Forward</a:t>
            </a:r>
          </a:p>
          <a:p>
            <a:r>
              <a:rPr lang="en-US" sz="2000" dirty="0"/>
              <a:t>Culmination</a:t>
            </a:r>
          </a:p>
          <a:p>
            <a:endParaRPr lang="en-US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F43EC7-045C-4759-951E-561A14FAC754}"/>
              </a:ext>
            </a:extLst>
          </p:cNvPr>
          <p:cNvSpPr/>
          <p:nvPr/>
        </p:nvSpPr>
        <p:spPr>
          <a:xfrm>
            <a:off x="0" y="0"/>
            <a:ext cx="12192000" cy="15763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788EF77-A42B-AFE2-412F-6A66334F1986}"/>
              </a:ext>
            </a:extLst>
          </p:cNvPr>
          <p:cNvSpPr txBox="1">
            <a:spLocks/>
          </p:cNvSpPr>
          <p:nvPr/>
        </p:nvSpPr>
        <p:spPr>
          <a:xfrm>
            <a:off x="744682" y="1254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Bahnschrift SemiBold SemiConden" panose="020B0502040204020203" pitchFamily="34" charset="0"/>
              </a:rPr>
              <a:t>LIFESTYLE REDO MODULES</a:t>
            </a:r>
          </a:p>
        </p:txBody>
      </p:sp>
      <p:pic>
        <p:nvPicPr>
          <p:cNvPr id="6" name="Picture 5" descr="A picture containing text, painted&#10;&#10;Description automatically generated">
            <a:extLst>
              <a:ext uri="{FF2B5EF4-FFF2-40B4-BE49-F238E27FC236}">
                <a16:creationId xmlns:a16="http://schemas.microsoft.com/office/drawing/2014/main" id="{B0FAF64A-A574-C9A3-13B7-F669876C1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76" y="214605"/>
            <a:ext cx="1147175" cy="1147175"/>
          </a:xfrm>
          <a:prstGeom prst="rect">
            <a:avLst/>
          </a:prstGeom>
        </p:spPr>
      </p:pic>
      <p:pic>
        <p:nvPicPr>
          <p:cNvPr id="9" name="Picture 8" descr="A person writing on a book&#10;&#10;Description automatically generated with medium confidence">
            <a:extLst>
              <a:ext uri="{FF2B5EF4-FFF2-40B4-BE49-F238E27FC236}">
                <a16:creationId xmlns:a16="http://schemas.microsoft.com/office/drawing/2014/main" id="{F9F3055E-A63B-47C5-C355-DA35B19C8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214" y="1826491"/>
            <a:ext cx="7197437" cy="47982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617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5896C-FD5E-42B8-885E-64B5EE0CF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81B7F-E685-63C3-C644-6A69047C8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254" y="2982190"/>
            <a:ext cx="3494809" cy="319477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Participants will receive their program workbook, jumpstart kit and cookbook.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F43EC7-045C-4759-951E-561A14FAC754}"/>
              </a:ext>
            </a:extLst>
          </p:cNvPr>
          <p:cNvSpPr/>
          <p:nvPr/>
        </p:nvSpPr>
        <p:spPr>
          <a:xfrm>
            <a:off x="0" y="0"/>
            <a:ext cx="12192000" cy="15763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788EF77-A42B-AFE2-412F-6A66334F1986}"/>
              </a:ext>
            </a:extLst>
          </p:cNvPr>
          <p:cNvSpPr txBox="1">
            <a:spLocks/>
          </p:cNvSpPr>
          <p:nvPr/>
        </p:nvSpPr>
        <p:spPr>
          <a:xfrm>
            <a:off x="744682" y="1254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>
                <a:latin typeface="Bahnschrift SemiBold SemiConden" panose="020B0502040204020203" pitchFamily="34" charset="0"/>
              </a:rPr>
              <a:t>LIFESTYLE REDO WORKBOOK</a:t>
            </a:r>
          </a:p>
        </p:txBody>
      </p:sp>
      <p:pic>
        <p:nvPicPr>
          <p:cNvPr id="6" name="Picture 5" descr="A picture containing text, painted&#10;&#10;Description automatically generated">
            <a:extLst>
              <a:ext uri="{FF2B5EF4-FFF2-40B4-BE49-F238E27FC236}">
                <a16:creationId xmlns:a16="http://schemas.microsoft.com/office/drawing/2014/main" id="{B0FAF64A-A574-C9A3-13B7-F669876C1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76" y="214605"/>
            <a:ext cx="1147175" cy="1147175"/>
          </a:xfrm>
          <a:prstGeom prst="rect">
            <a:avLst/>
          </a:prstGeom>
        </p:spPr>
      </p:pic>
      <p:pic>
        <p:nvPicPr>
          <p:cNvPr id="9" name="Picture 8" descr="A person writing on a book&#10;&#10;Description automatically generated with medium confidence">
            <a:extLst>
              <a:ext uri="{FF2B5EF4-FFF2-40B4-BE49-F238E27FC236}">
                <a16:creationId xmlns:a16="http://schemas.microsoft.com/office/drawing/2014/main" id="{F9F3055E-A63B-47C5-C355-DA35B19C8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214" y="1826491"/>
            <a:ext cx="7197437" cy="47982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63354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82F4C-8D41-75A8-5B1F-0C6DB7F40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EE816-3262-DD3A-7347-BBAB7B045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C59273-8B64-5967-139D-B3974894C0CE}"/>
              </a:ext>
            </a:extLst>
          </p:cNvPr>
          <p:cNvSpPr/>
          <p:nvPr/>
        </p:nvSpPr>
        <p:spPr>
          <a:xfrm>
            <a:off x="0" y="0"/>
            <a:ext cx="12192000" cy="15763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DE6D02F-07E5-E08C-2B5F-369CA4C4E2F5}"/>
              </a:ext>
            </a:extLst>
          </p:cNvPr>
          <p:cNvSpPr txBox="1">
            <a:spLocks/>
          </p:cNvSpPr>
          <p:nvPr/>
        </p:nvSpPr>
        <p:spPr>
          <a:xfrm>
            <a:off x="744682" y="1254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Bahnschrift SemiBold SemiConden" panose="020B0502040204020203" pitchFamily="34" charset="0"/>
              </a:rPr>
              <a:t>DIET RECOMMENDATIONS</a:t>
            </a:r>
          </a:p>
        </p:txBody>
      </p:sp>
      <p:pic>
        <p:nvPicPr>
          <p:cNvPr id="6" name="Picture 5" descr="A picture containing text, painted&#10;&#10;Description automatically generated">
            <a:extLst>
              <a:ext uri="{FF2B5EF4-FFF2-40B4-BE49-F238E27FC236}">
                <a16:creationId xmlns:a16="http://schemas.microsoft.com/office/drawing/2014/main" id="{17607FF0-4FB4-5E53-5A98-7BDB299AAF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76" y="214605"/>
            <a:ext cx="1147175" cy="11471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5422D3-B6EB-72AD-2BEB-5FF4D8D7AB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398" t="31364" r="6875" b="6219"/>
          <a:stretch/>
        </p:blipFill>
        <p:spPr>
          <a:xfrm>
            <a:off x="981584" y="1690688"/>
            <a:ext cx="9725892" cy="50419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DCD99B4-D073-5CCC-8735-711CC032514B}"/>
              </a:ext>
            </a:extLst>
          </p:cNvPr>
          <p:cNvSpPr/>
          <p:nvPr/>
        </p:nvSpPr>
        <p:spPr>
          <a:xfrm>
            <a:off x="838200" y="1690688"/>
            <a:ext cx="6414655" cy="1031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93C4A9-3E80-D495-C9D8-7B0B5C34FD75}"/>
              </a:ext>
            </a:extLst>
          </p:cNvPr>
          <p:cNvSpPr/>
          <p:nvPr/>
        </p:nvSpPr>
        <p:spPr>
          <a:xfrm>
            <a:off x="1153390" y="2146517"/>
            <a:ext cx="2971801" cy="1031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42840A-A06E-0E54-76CB-4C868F9C69AD}"/>
              </a:ext>
            </a:extLst>
          </p:cNvPr>
          <p:cNvSpPr/>
          <p:nvPr/>
        </p:nvSpPr>
        <p:spPr>
          <a:xfrm>
            <a:off x="5541818" y="6176963"/>
            <a:ext cx="6414655" cy="1031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75DD99-4B15-72BC-73F6-693693C832FD}"/>
              </a:ext>
            </a:extLst>
          </p:cNvPr>
          <p:cNvSpPr/>
          <p:nvPr/>
        </p:nvSpPr>
        <p:spPr>
          <a:xfrm>
            <a:off x="744682" y="1744888"/>
            <a:ext cx="488306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hnschrift SemiBold SemiConden" panose="020B0502040204020203" pitchFamily="34" charset="0"/>
              </a:rPr>
              <a:t>Lifestyle REDO is not a VEGAN Program</a:t>
            </a:r>
            <a:endParaRPr lang="en-PH" sz="2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81298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B6BD79DD-AA0F-6AFB-BBCC-C9F78213E1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0527" y="0"/>
            <a:ext cx="10287000" cy="68580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1FEAE75-CA9F-4682-F676-88E4C2F82284}"/>
              </a:ext>
            </a:extLst>
          </p:cNvPr>
          <p:cNvSpPr/>
          <p:nvPr/>
        </p:nvSpPr>
        <p:spPr>
          <a:xfrm>
            <a:off x="5985164" y="0"/>
            <a:ext cx="6206836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F8B35FB-0D46-A5DE-717A-46F3EBA84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4601" y="3232068"/>
            <a:ext cx="5683745" cy="1325563"/>
          </a:xfrm>
        </p:spPr>
        <p:txBody>
          <a:bodyPr>
            <a:noAutofit/>
          </a:bodyPr>
          <a:lstStyle/>
          <a:p>
            <a:pPr algn="ctr"/>
            <a:br>
              <a:rPr lang="en-US" sz="4800" b="1">
                <a:latin typeface="Bahnschrift SemiBold SemiConden" panose="020B0502040204020203" pitchFamily="34" charset="0"/>
              </a:rPr>
            </a:br>
            <a:r>
              <a:rPr lang="en-US" sz="6000" b="1">
                <a:latin typeface="Bahnschrift SemiBold SemiConden" panose="020B0502040204020203" pitchFamily="34" charset="0"/>
              </a:rPr>
              <a:t>PROGRAM</a:t>
            </a:r>
            <a:br>
              <a:rPr lang="en-US" sz="6000" b="1">
                <a:latin typeface="Bahnschrift SemiBold SemiConden" panose="020B0502040204020203" pitchFamily="34" charset="0"/>
              </a:rPr>
            </a:br>
            <a:r>
              <a:rPr lang="en-US" sz="6000" b="1">
                <a:latin typeface="Bahnschrift SemiBold SemiConden" panose="020B0502040204020203" pitchFamily="34" charset="0"/>
              </a:rPr>
              <a:t>RESOURCES</a:t>
            </a:r>
          </a:p>
        </p:txBody>
      </p:sp>
      <p:pic>
        <p:nvPicPr>
          <p:cNvPr id="4" name="Picture 3" descr="A picture containing text, painted&#10;&#10;Description automatically generated">
            <a:extLst>
              <a:ext uri="{FF2B5EF4-FFF2-40B4-BE49-F238E27FC236}">
                <a16:creationId xmlns:a16="http://schemas.microsoft.com/office/drawing/2014/main" id="{C5C3168F-DDF7-2BA5-E97A-07F0110FC9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652" y="1704208"/>
            <a:ext cx="1527860" cy="152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0225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DCF380A1-4101-B405-40AA-ED71366B0C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34" t="12398" r="6635" b="6101"/>
          <a:stretch/>
        </p:blipFill>
        <p:spPr bwMode="auto">
          <a:xfrm>
            <a:off x="457200" y="620089"/>
            <a:ext cx="11277600" cy="5617821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605160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5896C-FD5E-42B8-885E-64B5EE0CF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F43EC7-045C-4759-951E-561A14FAC754}"/>
              </a:ext>
            </a:extLst>
          </p:cNvPr>
          <p:cNvSpPr/>
          <p:nvPr/>
        </p:nvSpPr>
        <p:spPr>
          <a:xfrm>
            <a:off x="0" y="0"/>
            <a:ext cx="12192000" cy="15763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788EF77-A42B-AFE2-412F-6A66334F1986}"/>
              </a:ext>
            </a:extLst>
          </p:cNvPr>
          <p:cNvSpPr txBox="1">
            <a:spLocks/>
          </p:cNvSpPr>
          <p:nvPr/>
        </p:nvSpPr>
        <p:spPr>
          <a:xfrm>
            <a:off x="744682" y="1254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>
                <a:latin typeface="Bahnschrift SemiBold SemiConden" panose="020B0502040204020203" pitchFamily="34" charset="0"/>
              </a:rPr>
              <a:t>TRACKING PROGRESS</a:t>
            </a:r>
            <a:endParaRPr lang="en-US" sz="4800" dirty="0">
              <a:latin typeface="Bahnschrift SemiBold SemiConden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F4385F-B07E-C414-CE18-50152303998D}"/>
              </a:ext>
            </a:extLst>
          </p:cNvPr>
          <p:cNvSpPr/>
          <p:nvPr/>
        </p:nvSpPr>
        <p:spPr>
          <a:xfrm>
            <a:off x="0" y="1582693"/>
            <a:ext cx="12192000" cy="52816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9" name="Picture 8" descr="A logo with a white and blue rectangles&#10;&#10;Description automatically generated">
            <a:extLst>
              <a:ext uri="{FF2B5EF4-FFF2-40B4-BE49-F238E27FC236}">
                <a16:creationId xmlns:a16="http://schemas.microsoft.com/office/drawing/2014/main" id="{380AAB33-F971-3E44-8B5F-075A9FF261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1016" y="99443"/>
            <a:ext cx="1327132" cy="1341402"/>
          </a:xfrm>
          <a:prstGeom prst="rect">
            <a:avLst/>
          </a:prstGeom>
        </p:spPr>
      </p:pic>
      <p:pic>
        <p:nvPicPr>
          <p:cNvPr id="11" name="Picture 10" descr="A screenshot of a medical chart&#10;&#10;Description automatically generated">
            <a:extLst>
              <a:ext uri="{FF2B5EF4-FFF2-40B4-BE49-F238E27FC236}">
                <a16:creationId xmlns:a16="http://schemas.microsoft.com/office/drawing/2014/main" id="{362318BD-2454-BECD-0FCD-6D002B3007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5" t="9576" r="15564"/>
          <a:stretch/>
        </p:blipFill>
        <p:spPr>
          <a:xfrm>
            <a:off x="4233835" y="1842070"/>
            <a:ext cx="7771129" cy="4697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AF5D2DD-354D-F1B0-9A90-178B48570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80F7244-CE5E-4F45-B73F-FCEF80199810}"/>
              </a:ext>
            </a:extLst>
          </p:cNvPr>
          <p:cNvSpPr txBox="1">
            <a:spLocks/>
          </p:cNvSpPr>
          <p:nvPr/>
        </p:nvSpPr>
        <p:spPr>
          <a:xfrm>
            <a:off x="547254" y="2670464"/>
            <a:ext cx="3494809" cy="3506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/>
              <a:t>Participants track progress with lifestyle assessments and blood tests through the Lifestyle Medicine Solutions Interface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5380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5896C-FD5E-42B8-885E-64B5EE0CF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F43EC7-045C-4759-951E-561A14FAC754}"/>
              </a:ext>
            </a:extLst>
          </p:cNvPr>
          <p:cNvSpPr/>
          <p:nvPr/>
        </p:nvSpPr>
        <p:spPr>
          <a:xfrm>
            <a:off x="0" y="0"/>
            <a:ext cx="12192000" cy="15763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788EF77-A42B-AFE2-412F-6A66334F1986}"/>
              </a:ext>
            </a:extLst>
          </p:cNvPr>
          <p:cNvSpPr txBox="1">
            <a:spLocks/>
          </p:cNvSpPr>
          <p:nvPr/>
        </p:nvSpPr>
        <p:spPr>
          <a:xfrm>
            <a:off x="744682" y="1254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>
                <a:latin typeface="Bahnschrift SemiBold SemiConden" panose="020B0502040204020203" pitchFamily="34" charset="0"/>
              </a:rPr>
              <a:t>LIFESTYLE REDO PROGRAM</a:t>
            </a:r>
          </a:p>
        </p:txBody>
      </p:sp>
      <p:pic>
        <p:nvPicPr>
          <p:cNvPr id="6" name="Picture 5" descr="A picture containing text, painted&#10;&#10;Description automatically generated">
            <a:extLst>
              <a:ext uri="{FF2B5EF4-FFF2-40B4-BE49-F238E27FC236}">
                <a16:creationId xmlns:a16="http://schemas.microsoft.com/office/drawing/2014/main" id="{B0FAF64A-A574-C9A3-13B7-F669876C1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76" y="214605"/>
            <a:ext cx="1147175" cy="1147175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FC9E66C-3D13-73BC-A583-A77DA1D9C4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88D8D72-74E8-4413-BC21-189C21D3B8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424" r="1136" b="13637"/>
          <a:stretch/>
        </p:blipFill>
        <p:spPr>
          <a:xfrm>
            <a:off x="313459" y="1778084"/>
            <a:ext cx="11565082" cy="48653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9132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F55EF3D-A806-2D2E-7E72-644144EB63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44" t="12033" r="6342" b="5526"/>
          <a:stretch/>
        </p:blipFill>
        <p:spPr bwMode="auto">
          <a:xfrm>
            <a:off x="457200" y="584076"/>
            <a:ext cx="11277600" cy="5689847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840374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1743166-A6F9-D47C-C6B8-4B9E8C0FDF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25" t="11851" r="6052" b="5723"/>
          <a:stretch/>
        </p:blipFill>
        <p:spPr bwMode="auto">
          <a:xfrm>
            <a:off x="457200" y="615480"/>
            <a:ext cx="11277600" cy="5627039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534454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B6BD79DD-AA0F-6AFB-BBCC-C9F78213E1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0527" y="0"/>
            <a:ext cx="10287000" cy="68580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1FEAE75-CA9F-4682-F676-88E4C2F82284}"/>
              </a:ext>
            </a:extLst>
          </p:cNvPr>
          <p:cNvSpPr/>
          <p:nvPr/>
        </p:nvSpPr>
        <p:spPr>
          <a:xfrm>
            <a:off x="5985164" y="0"/>
            <a:ext cx="6206836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F8B35FB-0D46-A5DE-717A-46F3EBA84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4601" y="3232068"/>
            <a:ext cx="5683745" cy="1325563"/>
          </a:xfrm>
        </p:spPr>
        <p:txBody>
          <a:bodyPr>
            <a:noAutofit/>
          </a:bodyPr>
          <a:lstStyle/>
          <a:p>
            <a:pPr algn="ctr"/>
            <a:br>
              <a:rPr lang="en-US" sz="4800" b="1">
                <a:latin typeface="Bahnschrift SemiBold SemiConden" panose="020B0502040204020203" pitchFamily="34" charset="0"/>
              </a:rPr>
            </a:br>
            <a:r>
              <a:rPr lang="en-US" sz="6000" b="1">
                <a:latin typeface="Bahnschrift SemiBold SemiConden" panose="020B0502040204020203" pitchFamily="34" charset="0"/>
              </a:rPr>
              <a:t>PROGRAM</a:t>
            </a:r>
            <a:br>
              <a:rPr lang="en-US" sz="6000" b="1">
                <a:latin typeface="Bahnschrift SemiBold SemiConden" panose="020B0502040204020203" pitchFamily="34" charset="0"/>
              </a:rPr>
            </a:br>
            <a:r>
              <a:rPr lang="en-US" sz="6000" b="1">
                <a:latin typeface="Bahnschrift SemiBold SemiConden" panose="020B0502040204020203" pitchFamily="34" charset="0"/>
              </a:rPr>
              <a:t>BENEFITS</a:t>
            </a:r>
          </a:p>
        </p:txBody>
      </p:sp>
      <p:pic>
        <p:nvPicPr>
          <p:cNvPr id="4" name="Picture 3" descr="A picture containing text, painted&#10;&#10;Description automatically generated">
            <a:extLst>
              <a:ext uri="{FF2B5EF4-FFF2-40B4-BE49-F238E27FC236}">
                <a16:creationId xmlns:a16="http://schemas.microsoft.com/office/drawing/2014/main" id="{C5C3168F-DDF7-2BA5-E97A-07F0110FC9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652" y="1704208"/>
            <a:ext cx="1527860" cy="152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3005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32162-ADCD-A474-E49C-72F368A41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05F817-1306-920F-BA42-ADC6D97D8E70}"/>
              </a:ext>
            </a:extLst>
          </p:cNvPr>
          <p:cNvSpPr/>
          <p:nvPr/>
        </p:nvSpPr>
        <p:spPr>
          <a:xfrm>
            <a:off x="0" y="0"/>
            <a:ext cx="12192000" cy="15763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366E826-7F80-C903-6A6D-57998D6523CE}"/>
              </a:ext>
            </a:extLst>
          </p:cNvPr>
          <p:cNvSpPr txBox="1">
            <a:spLocks/>
          </p:cNvSpPr>
          <p:nvPr/>
        </p:nvSpPr>
        <p:spPr>
          <a:xfrm>
            <a:off x="744682" y="1254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>
                <a:latin typeface="Bahnschrift SemiBold SemiConden" panose="020B0502040204020203" pitchFamily="34" charset="0"/>
              </a:rPr>
              <a:t>GROUP SUPPORT SESSIONS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3EC782-F4B2-51CB-EC0B-84301C5707C6}"/>
              </a:ext>
            </a:extLst>
          </p:cNvPr>
          <p:cNvSpPr/>
          <p:nvPr/>
        </p:nvSpPr>
        <p:spPr>
          <a:xfrm>
            <a:off x="0" y="1575275"/>
            <a:ext cx="12192000" cy="52816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ED93008-30A4-7E2A-C8DF-90F1AC0A7C94}"/>
              </a:ext>
            </a:extLst>
          </p:cNvPr>
          <p:cNvSpPr txBox="1">
            <a:spLocks/>
          </p:cNvSpPr>
          <p:nvPr/>
        </p:nvSpPr>
        <p:spPr>
          <a:xfrm>
            <a:off x="7208315" y="2909454"/>
            <a:ext cx="4613562" cy="4026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dirty="0">
                <a:latin typeface="Bahnschrift SemiBold SemiConden" panose="020B0502040204020203" pitchFamily="34" charset="0"/>
              </a:rPr>
              <a:t>Exploring behavior change strategies and cultivating motivation and support system</a:t>
            </a:r>
          </a:p>
        </p:txBody>
      </p:sp>
      <p:pic>
        <p:nvPicPr>
          <p:cNvPr id="5" name="Content Placeholder 4" descr="A group of women sitting in chairs&#10;&#10;Description automatically generated with low confidence">
            <a:extLst>
              <a:ext uri="{FF2B5EF4-FFF2-40B4-BE49-F238E27FC236}">
                <a16:creationId xmlns:a16="http://schemas.microsoft.com/office/drawing/2014/main" id="{F451A9E9-F08B-BE91-4412-097D5A5DDF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23" y="1930401"/>
            <a:ext cx="6526461" cy="4351338"/>
          </a:xfrm>
        </p:spPr>
      </p:pic>
      <p:pic>
        <p:nvPicPr>
          <p:cNvPr id="10" name="Picture 9" descr="A logo with a white and blue rectangles&#10;&#10;Description automatically generated">
            <a:extLst>
              <a:ext uri="{FF2B5EF4-FFF2-40B4-BE49-F238E27FC236}">
                <a16:creationId xmlns:a16="http://schemas.microsoft.com/office/drawing/2014/main" id="{B3AFE58C-13C6-5923-B11C-691DCFAFB3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654" y="105748"/>
            <a:ext cx="1323917" cy="133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7885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32162-ADCD-A474-E49C-72F368A41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05F817-1306-920F-BA42-ADC6D97D8E70}"/>
              </a:ext>
            </a:extLst>
          </p:cNvPr>
          <p:cNvSpPr/>
          <p:nvPr/>
        </p:nvSpPr>
        <p:spPr>
          <a:xfrm>
            <a:off x="0" y="0"/>
            <a:ext cx="12192000" cy="15763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366E826-7F80-C903-6A6D-57998D6523CE}"/>
              </a:ext>
            </a:extLst>
          </p:cNvPr>
          <p:cNvSpPr txBox="1">
            <a:spLocks/>
          </p:cNvSpPr>
          <p:nvPr/>
        </p:nvSpPr>
        <p:spPr>
          <a:xfrm>
            <a:off x="744682" y="1254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>
                <a:latin typeface="Bahnschrift SemiBold SemiConden" panose="020B0502040204020203" pitchFamily="34" charset="0"/>
              </a:rPr>
              <a:t>GROUP SUPPORT SESSIONS</a:t>
            </a:r>
          </a:p>
        </p:txBody>
      </p:sp>
      <p:pic>
        <p:nvPicPr>
          <p:cNvPr id="8" name="Picture 7" descr="A picture containing text, painted&#10;&#10;Description automatically generated">
            <a:extLst>
              <a:ext uri="{FF2B5EF4-FFF2-40B4-BE49-F238E27FC236}">
                <a16:creationId xmlns:a16="http://schemas.microsoft.com/office/drawing/2014/main" id="{068EDB91-2555-ED93-FA3D-6D42BC47A3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76" y="214605"/>
            <a:ext cx="1147175" cy="1147175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ED93008-30A4-7E2A-C8DF-90F1AC0A7C94}"/>
              </a:ext>
            </a:extLst>
          </p:cNvPr>
          <p:cNvSpPr txBox="1">
            <a:spLocks/>
          </p:cNvSpPr>
          <p:nvPr/>
        </p:nvSpPr>
        <p:spPr>
          <a:xfrm>
            <a:off x="7208315" y="2909454"/>
            <a:ext cx="4613562" cy="4026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>
                <a:latin typeface="Bahnschrift SemiBold SemiConden" panose="020B0502040204020203" pitchFamily="34" charset="0"/>
              </a:rPr>
              <a:t>Change Lives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>
                <a:latin typeface="Bahnschrift SemiBold SemiConden" panose="020B0502040204020203" pitchFamily="34" charset="0"/>
              </a:rPr>
              <a:t>Improve Health Outcome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>
                <a:latin typeface="Bahnschrift SemiBold SemiConden" panose="020B0502040204020203" pitchFamily="34" charset="0"/>
              </a:rPr>
              <a:t>Improve Quality of Life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>
                <a:latin typeface="Bahnschrift SemiBold SemiConden" panose="020B0502040204020203" pitchFamily="34" charset="0"/>
              </a:rPr>
              <a:t>Cut Health care Cost</a:t>
            </a:r>
          </a:p>
        </p:txBody>
      </p:sp>
      <p:pic>
        <p:nvPicPr>
          <p:cNvPr id="11" name="Content Placeholder 10" descr="A picture containing outdoor, person&#10;&#10;Description automatically generated">
            <a:extLst>
              <a:ext uri="{FF2B5EF4-FFF2-40B4-BE49-F238E27FC236}">
                <a16:creationId xmlns:a16="http://schemas.microsoft.com/office/drawing/2014/main" id="{3B111495-672D-FD89-5E30-6A5B91BEF4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08" y="2023052"/>
            <a:ext cx="6527007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53707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 descr="Icon&#10;&#10;Description automatically generated">
            <a:extLst>
              <a:ext uri="{FF2B5EF4-FFF2-40B4-BE49-F238E27FC236}">
                <a16:creationId xmlns:a16="http://schemas.microsoft.com/office/drawing/2014/main" id="{BBD8AFA1-A4DB-0884-7EB2-24C217BD77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846" y="643466"/>
            <a:ext cx="5511164" cy="5566833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607162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3F43EC7-045C-4759-951E-561A14FAC754}"/>
              </a:ext>
            </a:extLst>
          </p:cNvPr>
          <p:cNvSpPr/>
          <p:nvPr/>
        </p:nvSpPr>
        <p:spPr>
          <a:xfrm>
            <a:off x="0" y="0"/>
            <a:ext cx="12192000" cy="15763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788EF77-A42B-AFE2-412F-6A66334F1986}"/>
              </a:ext>
            </a:extLst>
          </p:cNvPr>
          <p:cNvSpPr txBox="1">
            <a:spLocks/>
          </p:cNvSpPr>
          <p:nvPr/>
        </p:nvSpPr>
        <p:spPr>
          <a:xfrm>
            <a:off x="744682" y="1254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>
                <a:latin typeface="Bahnschrift SemiBold SemiConden" panose="020B0502040204020203" pitchFamily="34" charset="0"/>
              </a:rPr>
              <a:t>LIFESTYLE REDO COSTING</a:t>
            </a:r>
          </a:p>
        </p:txBody>
      </p:sp>
      <p:pic>
        <p:nvPicPr>
          <p:cNvPr id="6" name="Picture 5" descr="A picture containing text, painted&#10;&#10;Description automatically generated">
            <a:extLst>
              <a:ext uri="{FF2B5EF4-FFF2-40B4-BE49-F238E27FC236}">
                <a16:creationId xmlns:a16="http://schemas.microsoft.com/office/drawing/2014/main" id="{B0FAF64A-A574-C9A3-13B7-F669876C1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76" y="214605"/>
            <a:ext cx="1147175" cy="1147175"/>
          </a:xfrm>
          <a:prstGeom prst="rect">
            <a:avLst/>
          </a:prstGeom>
        </p:spPr>
      </p:pic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D9E6E2F7-F32F-9E00-FCB5-75C72A25E6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024880"/>
              </p:ext>
            </p:extLst>
          </p:nvPr>
        </p:nvGraphicFramePr>
        <p:xfrm>
          <a:off x="1938482" y="2428010"/>
          <a:ext cx="5418666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28273446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967255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PROGRAM COST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614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12-Week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P500.00/month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90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  <a:r>
                        <a:rPr lang="en-US" sz="2800" baseline="30000" dirty="0"/>
                        <a:t>th</a:t>
                      </a:r>
                      <a:r>
                        <a:rPr lang="en-US" sz="2800" dirty="0"/>
                        <a:t> – 12</a:t>
                      </a:r>
                      <a:r>
                        <a:rPr lang="en-US" sz="2800" baseline="30000" dirty="0"/>
                        <a:t>th</a:t>
                      </a:r>
                      <a:r>
                        <a:rPr lang="en-US" sz="2800" dirty="0"/>
                        <a:t> 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P150.00/month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602140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3B5AEB9A-9036-D581-D935-9E3DBA907DC7}"/>
              </a:ext>
            </a:extLst>
          </p:cNvPr>
          <p:cNvSpPr txBox="1"/>
          <p:nvPr/>
        </p:nvSpPr>
        <p:spPr>
          <a:xfrm>
            <a:off x="2032000" y="4785359"/>
            <a:ext cx="8127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OTHER COST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Workbook – P650/patient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Cooking sessions</a:t>
            </a:r>
          </a:p>
        </p:txBody>
      </p:sp>
    </p:spTree>
    <p:extLst>
      <p:ext uri="{BB962C8B-B14F-4D97-AF65-F5344CB8AC3E}">
        <p14:creationId xmlns:p14="http://schemas.microsoft.com/office/powerpoint/2010/main" val="35854747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09FC05-7CF8-AC25-C035-07EFDCACE24B}"/>
              </a:ext>
            </a:extLst>
          </p:cNvPr>
          <p:cNvSpPr/>
          <p:nvPr/>
        </p:nvSpPr>
        <p:spPr>
          <a:xfrm>
            <a:off x="0" y="0"/>
            <a:ext cx="12192000" cy="15763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0549867-81AC-1A7C-EB9F-86D74F74A0D2}"/>
              </a:ext>
            </a:extLst>
          </p:cNvPr>
          <p:cNvSpPr txBox="1">
            <a:spLocks/>
          </p:cNvSpPr>
          <p:nvPr/>
        </p:nvSpPr>
        <p:spPr>
          <a:xfrm>
            <a:off x="744682" y="1254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>
                <a:latin typeface="Bahnschrift SemiBold SemiConden" panose="020B0502040204020203" pitchFamily="34" charset="0"/>
              </a:rPr>
              <a:t>ONBOARDING SCHEDULE</a:t>
            </a:r>
          </a:p>
        </p:txBody>
      </p:sp>
      <p:pic>
        <p:nvPicPr>
          <p:cNvPr id="6" name="Picture 5" descr="A picture containing text, painted&#10;&#10;Description automatically generated">
            <a:extLst>
              <a:ext uri="{FF2B5EF4-FFF2-40B4-BE49-F238E27FC236}">
                <a16:creationId xmlns:a16="http://schemas.microsoft.com/office/drawing/2014/main" id="{9F7B4A36-9D1D-F2DE-C5C0-128A94956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76" y="214605"/>
            <a:ext cx="1147175" cy="1147175"/>
          </a:xfrm>
          <a:prstGeom prst="rect">
            <a:avLst/>
          </a:prstGeom>
        </p:spPr>
      </p:pic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A83E532E-0A92-E552-951B-8B42331D39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988121"/>
              </p:ext>
            </p:extLst>
          </p:nvPr>
        </p:nvGraphicFramePr>
        <p:xfrm>
          <a:off x="1730664" y="2444557"/>
          <a:ext cx="8127999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05372695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29753417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390993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BATCH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PAX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77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01-29-23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01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02-26-23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754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03-26-23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26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04-30-23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56116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5847501-E77E-DE6F-4822-8D2806C85C8B}"/>
              </a:ext>
            </a:extLst>
          </p:cNvPr>
          <p:cNvSpPr txBox="1"/>
          <p:nvPr/>
        </p:nvSpPr>
        <p:spPr>
          <a:xfrm>
            <a:off x="1730664" y="5309755"/>
            <a:ext cx="8127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PCLM Diplomates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PCLM Trainees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Fellows/Diplomates/Allied Health/Health Coaches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General Practitioners</a:t>
            </a:r>
          </a:p>
        </p:txBody>
      </p:sp>
    </p:spTree>
    <p:extLst>
      <p:ext uri="{BB962C8B-B14F-4D97-AF65-F5344CB8AC3E}">
        <p14:creationId xmlns:p14="http://schemas.microsoft.com/office/powerpoint/2010/main" val="37418446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DA6DC9F-0647-8A00-2680-980ADA7823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2B35D62-22DF-E0A8-CC90-BD97886913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439178-F54C-3D54-A929-1F41506E0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2065" y="0"/>
            <a:ext cx="1371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328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F207F-AEF1-6286-FBE8-EEB7FE638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DAE80B36-55C3-4C9F-DF46-6B294DD5C7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9509434-9D96-C3D0-35A2-0055E19527C9}"/>
              </a:ext>
            </a:extLst>
          </p:cNvPr>
          <p:cNvSpPr/>
          <p:nvPr/>
        </p:nvSpPr>
        <p:spPr>
          <a:xfrm>
            <a:off x="7104877" y="701324"/>
            <a:ext cx="32608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hnschrift SemiBold SemiConden" panose="020B0502040204020203" pitchFamily="34" charset="0"/>
              </a:rPr>
              <a:t>THANK YOU</a:t>
            </a:r>
            <a:endParaRPr lang="en-US" sz="5400" b="1" cap="none" spc="5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910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9407</TotalTime>
  <Words>905</Words>
  <Application>Microsoft Office PowerPoint</Application>
  <PresentationFormat>Widescreen</PresentationFormat>
  <Paragraphs>230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Aharoni</vt:lpstr>
      <vt:lpstr>Arial</vt:lpstr>
      <vt:lpstr>Bahnschrift SemiBold SemiConden</vt:lpstr>
      <vt:lpstr>Calibri</vt:lpstr>
      <vt:lpstr>Calibri Light</vt:lpstr>
      <vt:lpstr>Proxima</vt:lpstr>
      <vt:lpstr>Office Theme</vt:lpstr>
      <vt:lpstr>PowerPoint Presentation</vt:lpstr>
      <vt:lpstr>AGENDA</vt:lpstr>
      <vt:lpstr>PowerPoint Presentation</vt:lpstr>
      <vt:lpstr>PowerPoint Presentation</vt:lpstr>
      <vt:lpstr>Implementation of DLM Practice</vt:lpstr>
      <vt:lpstr>What is  Lifestyle Medicine Solutions?</vt:lpstr>
      <vt:lpstr>SIX KEY PILLARS OF LIFESTYLE MEDICINE</vt:lpstr>
      <vt:lpstr>THE IMPACT OF LIFESTYLE CHOICES</vt:lpstr>
      <vt:lpstr>PowerPoint Presentation</vt:lpstr>
      <vt:lpstr> PROGRAM CURRICULUM</vt:lpstr>
      <vt:lpstr>PowerPoint Presentation</vt:lpstr>
      <vt:lpstr>PowerPoint Presentation</vt:lpstr>
      <vt:lpstr>12-WEEK PROGRAM OVERVIEW</vt:lpstr>
      <vt:lpstr> PROGRAM DELIVERY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PROGRAM RESOURCES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PROGRAM BENEFITS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Mechelle Palma</dc:creator>
  <cp:lastModifiedBy>Mechelle Palma</cp:lastModifiedBy>
  <cp:revision>3</cp:revision>
  <dcterms:created xsi:type="dcterms:W3CDTF">2022-12-19T07:37:44Z</dcterms:created>
  <dcterms:modified xsi:type="dcterms:W3CDTF">2024-01-20T08:46:40Z</dcterms:modified>
</cp:coreProperties>
</file>